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65"/>
  </p:notesMasterIdLst>
  <p:sldIdLst>
    <p:sldId id="256" r:id="rId2"/>
    <p:sldId id="258" r:id="rId3"/>
    <p:sldId id="257" r:id="rId4"/>
    <p:sldId id="296" r:id="rId5"/>
    <p:sldId id="298" r:id="rId6"/>
    <p:sldId id="299" r:id="rId7"/>
    <p:sldId id="262" r:id="rId8"/>
    <p:sldId id="259" r:id="rId9"/>
    <p:sldId id="300" r:id="rId10"/>
    <p:sldId id="297" r:id="rId11"/>
    <p:sldId id="322" r:id="rId12"/>
    <p:sldId id="301" r:id="rId13"/>
    <p:sldId id="302" r:id="rId14"/>
    <p:sldId id="303" r:id="rId15"/>
    <p:sldId id="304" r:id="rId16"/>
    <p:sldId id="305" r:id="rId17"/>
    <p:sldId id="314" r:id="rId18"/>
    <p:sldId id="325" r:id="rId19"/>
    <p:sldId id="315" r:id="rId20"/>
    <p:sldId id="326" r:id="rId21"/>
    <p:sldId id="341" r:id="rId22"/>
    <p:sldId id="342" r:id="rId23"/>
    <p:sldId id="343" r:id="rId24"/>
    <p:sldId id="345" r:id="rId25"/>
    <p:sldId id="346" r:id="rId26"/>
    <p:sldId id="347" r:id="rId27"/>
    <p:sldId id="348" r:id="rId28"/>
    <p:sldId id="349" r:id="rId29"/>
    <p:sldId id="353" r:id="rId30"/>
    <p:sldId id="350" r:id="rId31"/>
    <p:sldId id="351" r:id="rId32"/>
    <p:sldId id="352" r:id="rId33"/>
    <p:sldId id="364" r:id="rId34"/>
    <p:sldId id="354" r:id="rId35"/>
    <p:sldId id="355" r:id="rId36"/>
    <p:sldId id="356" r:id="rId37"/>
    <p:sldId id="357" r:id="rId38"/>
    <p:sldId id="358" r:id="rId39"/>
    <p:sldId id="359" r:id="rId40"/>
    <p:sldId id="360" r:id="rId41"/>
    <p:sldId id="361" r:id="rId42"/>
    <p:sldId id="362" r:id="rId43"/>
    <p:sldId id="363" r:id="rId44"/>
    <p:sldId id="316" r:id="rId45"/>
    <p:sldId id="317" r:id="rId46"/>
    <p:sldId id="318" r:id="rId47"/>
    <p:sldId id="319" r:id="rId48"/>
    <p:sldId id="323" r:id="rId49"/>
    <p:sldId id="324" r:id="rId50"/>
    <p:sldId id="321" r:id="rId51"/>
    <p:sldId id="340" r:id="rId52"/>
    <p:sldId id="328" r:id="rId53"/>
    <p:sldId id="329" r:id="rId54"/>
    <p:sldId id="330" r:id="rId55"/>
    <p:sldId id="331" r:id="rId56"/>
    <p:sldId id="333" r:id="rId57"/>
    <p:sldId id="334" r:id="rId58"/>
    <p:sldId id="335" r:id="rId59"/>
    <p:sldId id="338" r:id="rId60"/>
    <p:sldId id="336" r:id="rId61"/>
    <p:sldId id="337" r:id="rId62"/>
    <p:sldId id="339" r:id="rId63"/>
    <p:sldId id="278" r:id="rId6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1B854F4-DAD3-4796-B587-69EDEEDD8DB9}">
  <a:tblStyle styleId="{11B854F4-DAD3-4796-B587-69EDEEDD8D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5A5818-91DA-4400-851C-00DBC44C59E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3"/>
    <p:restoredTop sz="94316"/>
  </p:normalViewPr>
  <p:slideViewPr>
    <p:cSldViewPr>
      <p:cViewPr>
        <p:scale>
          <a:sx n="60" d="100"/>
          <a:sy n="60" d="100"/>
        </p:scale>
        <p:origin x="-72" y="-47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788112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79e8ef7b39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79e8ef7b39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419872" y="2944713"/>
            <a:ext cx="52482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0274" y="195486"/>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0"/>
        <p:cNvGrpSpPr/>
        <p:nvPr/>
      </p:nvGrpSpPr>
      <p:grpSpPr>
        <a:xfrm>
          <a:off x="0" y="0"/>
          <a:ext cx="0" cy="0"/>
          <a:chOff x="0" y="0"/>
          <a:chExt cx="0" cy="0"/>
        </a:xfrm>
      </p:grpSpPr>
      <p:sp>
        <p:nvSpPr>
          <p:cNvPr id="61" name="Google Shape;61;p3"/>
          <p:cNvSpPr txBox="1">
            <a:spLocks noGrp="1"/>
          </p:cNvSpPr>
          <p:nvPr>
            <p:ph type="ctrTitle"/>
          </p:nvPr>
        </p:nvSpPr>
        <p:spPr>
          <a:xfrm>
            <a:off x="752800" y="440350"/>
            <a:ext cx="7485900" cy="1159800"/>
          </a:xfrm>
          <a:prstGeom prst="rect">
            <a:avLst/>
          </a:prstGeom>
        </p:spPr>
        <p:txBody>
          <a:bodyPr spcFirstLastPara="1" wrap="square" lIns="0" tIns="0" rIns="0" bIns="0" anchor="b" anchorCtr="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a:endParaRPr/>
          </a:p>
        </p:txBody>
      </p:sp>
      <p:sp>
        <p:nvSpPr>
          <p:cNvPr id="62" name="Google Shape;62;p3"/>
          <p:cNvSpPr txBox="1">
            <a:spLocks noGrp="1"/>
          </p:cNvSpPr>
          <p:nvPr>
            <p:ph type="subTitle" idx="1"/>
          </p:nvPr>
        </p:nvSpPr>
        <p:spPr>
          <a:xfrm>
            <a:off x="752800" y="1697054"/>
            <a:ext cx="7485900" cy="784800"/>
          </a:xfrm>
          <a:prstGeom prst="rect">
            <a:avLst/>
          </a:prstGeom>
        </p:spPr>
        <p:txBody>
          <a:bodyPr spcFirstLastPara="1" wrap="square" lIns="0" tIns="0" rIns="0" bIns="0" anchor="t" anchorCtr="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212157" y="2938594"/>
            <a:ext cx="52482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96336" y="123478"/>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6" name="Google Shape;166;p5"/>
          <p:cNvSpPr txBox="1">
            <a:spLocks noGrp="1"/>
          </p:cNvSpPr>
          <p:nvPr>
            <p:ph type="body" idx="1"/>
          </p:nvPr>
        </p:nvSpPr>
        <p:spPr>
          <a:xfrm>
            <a:off x="829000" y="1352549"/>
            <a:ext cx="6902100" cy="3341400"/>
          </a:xfrm>
          <a:prstGeom prst="rect">
            <a:avLst/>
          </a:prstGeom>
        </p:spPr>
        <p:txBody>
          <a:bodyPr spcFirstLastPara="1" wrap="square" lIns="0" tIns="0" rIns="0" bIns="0" anchor="t" anchorCtr="0">
            <a:noAutofit/>
          </a:bodyPr>
          <a:lstStyle>
            <a:lvl1pPr marL="457200" lvl="0" indent="-317500">
              <a:spcBef>
                <a:spcPts val="600"/>
              </a:spcBef>
              <a:spcAft>
                <a:spcPts val="0"/>
              </a:spcAft>
              <a:buSzPts val="1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167" name="Google Shape;167;p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rot="-5400000" flipH="1">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rot="-5400000" flipH="1">
              <a:off x="9848714" y="1201031"/>
              <a:ext cx="196383" cy="2982574"/>
              <a:chOff x="1447800" y="152400"/>
              <a:chExt cx="318597" cy="4838699"/>
            </a:xfrm>
          </p:grpSpPr>
          <p:sp>
            <p:nvSpPr>
              <p:cNvPr id="213" name="Google Shape;213;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rot="-5400000" flipH="1">
              <a:off x="9689113" y="1336426"/>
              <a:ext cx="196383" cy="2982574"/>
              <a:chOff x="1600200" y="152400"/>
              <a:chExt cx="318597" cy="4838699"/>
            </a:xfrm>
          </p:grpSpPr>
          <p:sp>
            <p:nvSpPr>
              <p:cNvPr id="216" name="Google Shape;216;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rot="-5400000" flipH="1">
              <a:off x="9944475" y="1471836"/>
              <a:ext cx="196383" cy="2982574"/>
              <a:chOff x="533400" y="152400"/>
              <a:chExt cx="318597" cy="4838699"/>
            </a:xfrm>
          </p:grpSpPr>
          <p:sp>
            <p:nvSpPr>
              <p:cNvPr id="219" name="Google Shape;219;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rot="-5400000" flipH="1">
              <a:off x="9752954" y="1607231"/>
              <a:ext cx="196383" cy="2982574"/>
              <a:chOff x="685800" y="152400"/>
              <a:chExt cx="318597" cy="4838699"/>
            </a:xfrm>
          </p:grpSpPr>
          <p:sp>
            <p:nvSpPr>
              <p:cNvPr id="222" name="Google Shape;222;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rot="-5400000" flipH="1">
              <a:off x="9816794" y="1954222"/>
              <a:ext cx="196383" cy="2982574"/>
              <a:chOff x="990600" y="152400"/>
              <a:chExt cx="318597" cy="4838699"/>
            </a:xfrm>
          </p:grpSpPr>
          <p:sp>
            <p:nvSpPr>
              <p:cNvPr id="225" name="Google Shape;225;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rot="-5400000" flipH="1">
              <a:off x="9752954" y="2089589"/>
              <a:ext cx="196383" cy="2982574"/>
              <a:chOff x="3663063" y="152400"/>
              <a:chExt cx="318597" cy="4838699"/>
            </a:xfrm>
          </p:grpSpPr>
          <p:sp>
            <p:nvSpPr>
              <p:cNvPr id="228" name="Google Shape;228;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rot="-5400000" flipH="1">
              <a:off x="9880634" y="2225013"/>
              <a:ext cx="196383" cy="2982574"/>
              <a:chOff x="1295400" y="152400"/>
              <a:chExt cx="318597" cy="4838699"/>
            </a:xfrm>
          </p:grpSpPr>
          <p:sp>
            <p:nvSpPr>
              <p:cNvPr id="231" name="Google Shape;231;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rot="-5400000" flipH="1">
              <a:off x="9848714" y="2361002"/>
              <a:ext cx="196383" cy="2982574"/>
              <a:chOff x="1447800" y="152400"/>
              <a:chExt cx="318597" cy="4838699"/>
            </a:xfrm>
          </p:grpSpPr>
          <p:sp>
            <p:nvSpPr>
              <p:cNvPr id="234" name="Google Shape;234;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rot="-5400000" flipH="1">
              <a:off x="9721033" y="2496397"/>
              <a:ext cx="196383" cy="2982574"/>
              <a:chOff x="1600200" y="152400"/>
              <a:chExt cx="318597" cy="4838699"/>
            </a:xfrm>
          </p:grpSpPr>
          <p:sp>
            <p:nvSpPr>
              <p:cNvPr id="237" name="Google Shape;237;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rot="-5400000" flipH="1">
              <a:off x="9625273" y="2631806"/>
              <a:ext cx="196383" cy="2982574"/>
              <a:chOff x="533400" y="152400"/>
              <a:chExt cx="318597" cy="4838699"/>
            </a:xfrm>
          </p:grpSpPr>
          <p:sp>
            <p:nvSpPr>
              <p:cNvPr id="240" name="Google Shape;240;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rot="-5400000" flipH="1">
              <a:off x="9657193" y="2767202"/>
              <a:ext cx="196383" cy="2982574"/>
              <a:chOff x="685800" y="152400"/>
              <a:chExt cx="318597" cy="4838699"/>
            </a:xfrm>
          </p:grpSpPr>
          <p:sp>
            <p:nvSpPr>
              <p:cNvPr id="243" name="Google Shape;243;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rot="-5400000" flipH="1">
              <a:off x="9816794" y="2902597"/>
              <a:ext cx="196383" cy="2982574"/>
              <a:chOff x="838200" y="152400"/>
              <a:chExt cx="318597" cy="4838699"/>
            </a:xfrm>
          </p:grpSpPr>
          <p:sp>
            <p:nvSpPr>
              <p:cNvPr id="246" name="Google Shape;246;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rot="-5400000" flipH="1">
              <a:off x="9625273" y="3037992"/>
              <a:ext cx="196383" cy="2982574"/>
              <a:chOff x="990600" y="152400"/>
              <a:chExt cx="318597" cy="4838699"/>
            </a:xfrm>
          </p:grpSpPr>
          <p:sp>
            <p:nvSpPr>
              <p:cNvPr id="249" name="Google Shape;249;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rot="-5400000" flipH="1">
              <a:off x="9944475" y="3173359"/>
              <a:ext cx="196383" cy="2982574"/>
              <a:chOff x="3663063" y="152400"/>
              <a:chExt cx="318597" cy="4838699"/>
            </a:xfrm>
          </p:grpSpPr>
          <p:sp>
            <p:nvSpPr>
              <p:cNvPr id="252" name="Google Shape;252;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rot="-5400000" flipH="1">
              <a:off x="9784874" y="3308783"/>
              <a:ext cx="196383" cy="2982574"/>
              <a:chOff x="1295400" y="152400"/>
              <a:chExt cx="318597" cy="4838699"/>
            </a:xfrm>
          </p:grpSpPr>
          <p:sp>
            <p:nvSpPr>
              <p:cNvPr id="255" name="Google Shape;255;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pic>
        <p:nvPicPr>
          <p:cNvPr id="95"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504" y="4815893"/>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504" y="4815893"/>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3"/>
        <p:cNvGrpSpPr/>
        <p:nvPr/>
      </p:nvGrpSpPr>
      <p:grpSpPr>
        <a:xfrm>
          <a:off x="0" y="0"/>
          <a:ext cx="0" cy="0"/>
          <a:chOff x="0" y="0"/>
          <a:chExt cx="0" cy="0"/>
        </a:xfrm>
      </p:grpSpPr>
      <p:sp>
        <p:nvSpPr>
          <p:cNvPr id="544" name="Google Shape;544;p9"/>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5" name="Google Shape;545;p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rot="-5400000" flipH="1">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rot="-5400000" flipH="1">
              <a:off x="9848714" y="1201031"/>
              <a:ext cx="196383" cy="2982574"/>
              <a:chOff x="1447800" y="152400"/>
              <a:chExt cx="318597" cy="4838699"/>
            </a:xfrm>
          </p:grpSpPr>
          <p:sp>
            <p:nvSpPr>
              <p:cNvPr id="591" name="Google Shape;591;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rot="-5400000" flipH="1">
              <a:off x="9689113" y="1336426"/>
              <a:ext cx="196383" cy="2982574"/>
              <a:chOff x="1600200" y="152400"/>
              <a:chExt cx="318597" cy="4838699"/>
            </a:xfrm>
          </p:grpSpPr>
          <p:sp>
            <p:nvSpPr>
              <p:cNvPr id="594" name="Google Shape;594;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rot="-5400000" flipH="1">
              <a:off x="9944475" y="1471836"/>
              <a:ext cx="196383" cy="2982574"/>
              <a:chOff x="533400" y="152400"/>
              <a:chExt cx="318597" cy="4838699"/>
            </a:xfrm>
          </p:grpSpPr>
          <p:sp>
            <p:nvSpPr>
              <p:cNvPr id="597" name="Google Shape;597;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rot="-5400000" flipH="1">
              <a:off x="9752954" y="1607231"/>
              <a:ext cx="196383" cy="2982574"/>
              <a:chOff x="685800" y="152400"/>
              <a:chExt cx="318597" cy="4838699"/>
            </a:xfrm>
          </p:grpSpPr>
          <p:sp>
            <p:nvSpPr>
              <p:cNvPr id="600" name="Google Shape;600;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rot="-5400000" flipH="1">
              <a:off x="9816794" y="1954222"/>
              <a:ext cx="196383" cy="2982574"/>
              <a:chOff x="990600" y="152400"/>
              <a:chExt cx="318597" cy="4838699"/>
            </a:xfrm>
          </p:grpSpPr>
          <p:sp>
            <p:nvSpPr>
              <p:cNvPr id="603" name="Google Shape;603;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rot="-5400000" flipH="1">
              <a:off x="9752954" y="2089589"/>
              <a:ext cx="196383" cy="2982574"/>
              <a:chOff x="3663063" y="152400"/>
              <a:chExt cx="318597" cy="4838699"/>
            </a:xfrm>
          </p:grpSpPr>
          <p:sp>
            <p:nvSpPr>
              <p:cNvPr id="606" name="Google Shape;606;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rot="-5400000" flipH="1">
              <a:off x="9880634" y="2225013"/>
              <a:ext cx="196383" cy="2982574"/>
              <a:chOff x="1295400" y="152400"/>
              <a:chExt cx="318597" cy="4838699"/>
            </a:xfrm>
          </p:grpSpPr>
          <p:sp>
            <p:nvSpPr>
              <p:cNvPr id="609" name="Google Shape;609;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rot="-5400000" flipH="1">
              <a:off x="9848714" y="2361002"/>
              <a:ext cx="196383" cy="2982574"/>
              <a:chOff x="1447800" y="152400"/>
              <a:chExt cx="318597" cy="4838699"/>
            </a:xfrm>
          </p:grpSpPr>
          <p:sp>
            <p:nvSpPr>
              <p:cNvPr id="612" name="Google Shape;612;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rot="-5400000" flipH="1">
              <a:off x="9721033" y="2496397"/>
              <a:ext cx="196383" cy="2982574"/>
              <a:chOff x="1600200" y="152400"/>
              <a:chExt cx="318597" cy="4838699"/>
            </a:xfrm>
          </p:grpSpPr>
          <p:sp>
            <p:nvSpPr>
              <p:cNvPr id="615" name="Google Shape;615;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rot="-5400000" flipH="1">
              <a:off x="9625273" y="2631806"/>
              <a:ext cx="196383" cy="2982574"/>
              <a:chOff x="533400" y="152400"/>
              <a:chExt cx="318597" cy="4838699"/>
            </a:xfrm>
          </p:grpSpPr>
          <p:sp>
            <p:nvSpPr>
              <p:cNvPr id="618" name="Google Shape;618;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rot="-5400000" flipH="1">
              <a:off x="9657193" y="2767202"/>
              <a:ext cx="196383" cy="2982574"/>
              <a:chOff x="685800" y="152400"/>
              <a:chExt cx="318597" cy="4838699"/>
            </a:xfrm>
          </p:grpSpPr>
          <p:sp>
            <p:nvSpPr>
              <p:cNvPr id="621" name="Google Shape;621;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rot="-5400000" flipH="1">
              <a:off x="9816794" y="2902597"/>
              <a:ext cx="196383" cy="2982574"/>
              <a:chOff x="838200" y="152400"/>
              <a:chExt cx="318597" cy="4838699"/>
            </a:xfrm>
          </p:grpSpPr>
          <p:sp>
            <p:nvSpPr>
              <p:cNvPr id="624" name="Google Shape;624;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rot="-5400000" flipH="1">
              <a:off x="9625273" y="3037992"/>
              <a:ext cx="196383" cy="2982574"/>
              <a:chOff x="990600" y="152400"/>
              <a:chExt cx="318597" cy="4838699"/>
            </a:xfrm>
          </p:grpSpPr>
          <p:sp>
            <p:nvSpPr>
              <p:cNvPr id="627" name="Google Shape;627;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rot="-5400000" flipH="1">
              <a:off x="9944475" y="3173359"/>
              <a:ext cx="196383" cy="2982574"/>
              <a:chOff x="3663063" y="152400"/>
              <a:chExt cx="318597" cy="4838699"/>
            </a:xfrm>
          </p:grpSpPr>
          <p:sp>
            <p:nvSpPr>
              <p:cNvPr id="630" name="Google Shape;630;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rot="-5400000" flipH="1">
              <a:off x="9784874" y="3308783"/>
              <a:ext cx="196383" cy="2982574"/>
              <a:chOff x="1295400" y="152400"/>
              <a:chExt cx="318597" cy="4838699"/>
            </a:xfrm>
          </p:grpSpPr>
          <p:sp>
            <p:nvSpPr>
              <p:cNvPr id="633" name="Google Shape;633;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7504" y="4815893"/>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74977" y="4011910"/>
            <a:ext cx="6157494" cy="1219306"/>
          </a:xfrm>
          <a:prstGeom prst="rect">
            <a:avLst/>
          </a:prstGeom>
        </p:spPr>
      </p:pic>
      <p:pic>
        <p:nvPicPr>
          <p:cNvPr id="4"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08304" y="123478"/>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 name="Picture 2" descr="P:\Progetti_Europei\02_EU_Projects\04_Erasmus+\EYDP\01_Information\Logo_horizont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40352" y="4731990"/>
            <a:ext cx="1117873" cy="26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ve columns" userDrawn="1">
  <p:cSld name="Five columns">
    <p:spTree>
      <p:nvGrpSpPr>
        <p:cNvPr id="1" name="Shape 108"/>
        <p:cNvGrpSpPr/>
        <p:nvPr/>
      </p:nvGrpSpPr>
      <p:grpSpPr>
        <a:xfrm>
          <a:off x="0" y="0"/>
          <a:ext cx="0" cy="0"/>
          <a:chOff x="0" y="0"/>
          <a:chExt cx="0" cy="0"/>
        </a:xfrm>
      </p:grpSpPr>
      <p:sp>
        <p:nvSpPr>
          <p:cNvPr id="109" name="Google Shape;109;p18"/>
          <p:cNvSpPr/>
          <p:nvPr/>
        </p:nvSpPr>
        <p:spPr>
          <a:xfrm>
            <a:off x="35" y="124"/>
            <a:ext cx="2446248" cy="1506414"/>
          </a:xfrm>
          <a:custGeom>
            <a:avLst/>
            <a:gdLst/>
            <a:ahLst/>
            <a:cxnLst/>
            <a:rect l="l" t="t" r="r" b="b"/>
            <a:pathLst>
              <a:path w="76326" h="47002" extrusionOk="0">
                <a:moveTo>
                  <a:pt x="0" y="46985"/>
                </a:moveTo>
                <a:cubicBezTo>
                  <a:pt x="5464" y="46834"/>
                  <a:pt x="14737" y="44228"/>
                  <a:pt x="19750" y="29574"/>
                </a:cubicBezTo>
                <a:cubicBezTo>
                  <a:pt x="27168" y="7920"/>
                  <a:pt x="53100" y="14620"/>
                  <a:pt x="53100" y="14620"/>
                </a:cubicBezTo>
                <a:cubicBezTo>
                  <a:pt x="53100" y="14620"/>
                  <a:pt x="76325" y="16057"/>
                  <a:pt x="71997" y="0"/>
                </a:cubicBezTo>
                <a:lnTo>
                  <a:pt x="0" y="0"/>
                </a:lnTo>
                <a:cubicBezTo>
                  <a:pt x="0" y="0"/>
                  <a:pt x="0" y="47001"/>
                  <a:pt x="0" y="46985"/>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7618737" y="124"/>
            <a:ext cx="1525163" cy="2402853"/>
          </a:xfrm>
          <a:custGeom>
            <a:avLst/>
            <a:gdLst/>
            <a:ahLst/>
            <a:cxnLst/>
            <a:rect l="l" t="t" r="r" b="b"/>
            <a:pathLst>
              <a:path w="47587" h="74972" extrusionOk="0">
                <a:moveTo>
                  <a:pt x="0" y="0"/>
                </a:moveTo>
                <a:cubicBezTo>
                  <a:pt x="150" y="5364"/>
                  <a:pt x="2790" y="14470"/>
                  <a:pt x="17644" y="19399"/>
                </a:cubicBezTo>
                <a:cubicBezTo>
                  <a:pt x="39583" y="26684"/>
                  <a:pt x="32799" y="52164"/>
                  <a:pt x="32799" y="52164"/>
                </a:cubicBezTo>
                <a:cubicBezTo>
                  <a:pt x="32799" y="52164"/>
                  <a:pt x="31329" y="74971"/>
                  <a:pt x="47586" y="70727"/>
                </a:cubicBezTo>
                <a:lnTo>
                  <a:pt x="47586" y="0"/>
                </a:lnTo>
                <a:cubicBezTo>
                  <a:pt x="47586" y="0"/>
                  <a:pt x="0" y="0"/>
                  <a:pt x="0"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30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52"/>
        <p:cNvGrpSpPr/>
        <p:nvPr/>
      </p:nvGrpSpPr>
      <p:grpSpPr>
        <a:xfrm>
          <a:off x="0" y="0"/>
          <a:ext cx="0" cy="0"/>
          <a:chOff x="0" y="0"/>
          <a:chExt cx="0" cy="0"/>
        </a:xfrm>
      </p:grpSpPr>
      <p:sp>
        <p:nvSpPr>
          <p:cNvPr id="53" name="Google Shape;53;p9"/>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title"/>
          </p:nvPr>
        </p:nvSpPr>
        <p:spPr>
          <a:xfrm>
            <a:off x="304800" y="51470"/>
            <a:ext cx="8474700" cy="432048"/>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56" name="Google Shape;56;p9"/>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96" y="4803998"/>
            <a:ext cx="896539" cy="298598"/>
          </a:xfrm>
          <a:prstGeom prst="rect">
            <a:avLst/>
          </a:prstGeom>
        </p:spPr>
      </p:pic>
      <p:sp>
        <p:nvSpPr>
          <p:cNvPr id="7" name="Google Shape;28;p5"/>
          <p:cNvSpPr txBox="1">
            <a:spLocks noGrp="1"/>
          </p:cNvSpPr>
          <p:nvPr>
            <p:ph type="body" idx="1"/>
          </p:nvPr>
        </p:nvSpPr>
        <p:spPr>
          <a:xfrm>
            <a:off x="1136000" y="1200150"/>
            <a:ext cx="6872100" cy="34734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81091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cstate="screen">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1pPr>
            <a:lvl2pPr lvl="1">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2pPr>
            <a:lvl3pPr lvl="2">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3pPr>
            <a:lvl4pPr lvl="3">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4pPr>
            <a:lvl5pPr lvl="4">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5pPr>
            <a:lvl6pPr lvl="5">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6pPr>
            <a:lvl7pPr lvl="6">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7pPr>
            <a:lvl8pPr lvl="7">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8pPr>
            <a:lvl9pPr lvl="8">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a:buChar char="✘"/>
              <a:defRPr sz="2400">
                <a:solidFill>
                  <a:schemeClr val="dk1"/>
                </a:solidFill>
                <a:latin typeface="Nunito"/>
                <a:ea typeface="Nunito"/>
                <a:cs typeface="Nunito"/>
                <a:sym typeface="Nunito"/>
              </a:defRPr>
            </a:lvl1pPr>
            <a:lvl2pPr marL="914400" lvl="1" indent="-381000">
              <a:lnSpc>
                <a:spcPct val="100000"/>
              </a:lnSpc>
              <a:spcBef>
                <a:spcPts val="1000"/>
              </a:spcBef>
              <a:spcAft>
                <a:spcPts val="0"/>
              </a:spcAft>
              <a:buClr>
                <a:schemeClr val="accent5"/>
              </a:buClr>
              <a:buSzPts val="2400"/>
              <a:buFont typeface="Nunito"/>
              <a:buChar char="-"/>
              <a:defRPr sz="2400">
                <a:solidFill>
                  <a:schemeClr val="dk1"/>
                </a:solidFill>
                <a:latin typeface="Nunito"/>
                <a:ea typeface="Nunito"/>
                <a:cs typeface="Nunito"/>
                <a:sym typeface="Nunito"/>
              </a:defRPr>
            </a:lvl2pPr>
            <a:lvl3pPr marL="1371600" lvl="2" indent="-381000">
              <a:lnSpc>
                <a:spcPct val="100000"/>
              </a:lnSpc>
              <a:spcBef>
                <a:spcPts val="1000"/>
              </a:spcBef>
              <a:spcAft>
                <a:spcPts val="0"/>
              </a:spcAft>
              <a:buClr>
                <a:schemeClr val="accent5"/>
              </a:buClr>
              <a:buSzPts val="2400"/>
              <a:buFont typeface="Nunito"/>
              <a:buChar char="-"/>
              <a:defRPr sz="2400">
                <a:solidFill>
                  <a:schemeClr val="dk1"/>
                </a:solidFill>
                <a:latin typeface="Nunito"/>
                <a:ea typeface="Nunito"/>
                <a:cs typeface="Nunito"/>
                <a:sym typeface="Nunito"/>
              </a:defRPr>
            </a:lvl3pPr>
            <a:lvl4pPr marL="1828800" lvl="3"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4pPr>
            <a:lvl5pPr marL="2286000" lvl="4"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5pPr>
            <a:lvl6pPr marL="2743200" lvl="5"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6pPr>
            <a:lvl7pPr marL="3200400" lvl="6"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7pPr>
            <a:lvl8pPr marL="3657600" lvl="7"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8pPr>
            <a:lvl9pPr marL="4114800" lvl="8" indent="-381000">
              <a:lnSpc>
                <a:spcPct val="100000"/>
              </a:lnSpc>
              <a:spcBef>
                <a:spcPts val="1000"/>
              </a:spcBef>
              <a:spcAft>
                <a:spcPts val="1000"/>
              </a:spcAft>
              <a:buClr>
                <a:schemeClr val="dk1"/>
              </a:buClr>
              <a:buSzPts val="2400"/>
              <a:buFont typeface="Nunito"/>
              <a:buChar char="■"/>
              <a:defRPr sz="24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a:ea typeface="Mali"/>
                <a:cs typeface="Mali"/>
                <a:sym typeface="Mali"/>
              </a:defRPr>
            </a:lvl1pPr>
            <a:lvl2pPr lvl="1" algn="r">
              <a:buNone/>
              <a:defRPr sz="1000">
                <a:solidFill>
                  <a:schemeClr val="dk1"/>
                </a:solidFill>
                <a:latin typeface="Mali"/>
                <a:ea typeface="Mali"/>
                <a:cs typeface="Mali"/>
                <a:sym typeface="Mali"/>
              </a:defRPr>
            </a:lvl2pPr>
            <a:lvl3pPr lvl="2" algn="r">
              <a:buNone/>
              <a:defRPr sz="1000">
                <a:solidFill>
                  <a:schemeClr val="dk1"/>
                </a:solidFill>
                <a:latin typeface="Mali"/>
                <a:ea typeface="Mali"/>
                <a:cs typeface="Mali"/>
                <a:sym typeface="Mali"/>
              </a:defRPr>
            </a:lvl3pPr>
            <a:lvl4pPr lvl="3" algn="r">
              <a:buNone/>
              <a:defRPr sz="1000">
                <a:solidFill>
                  <a:schemeClr val="dk1"/>
                </a:solidFill>
                <a:latin typeface="Mali"/>
                <a:ea typeface="Mali"/>
                <a:cs typeface="Mali"/>
                <a:sym typeface="Mali"/>
              </a:defRPr>
            </a:lvl4pPr>
            <a:lvl5pPr lvl="4" algn="r">
              <a:buNone/>
              <a:defRPr sz="1000">
                <a:solidFill>
                  <a:schemeClr val="dk1"/>
                </a:solidFill>
                <a:latin typeface="Mali"/>
                <a:ea typeface="Mali"/>
                <a:cs typeface="Mali"/>
                <a:sym typeface="Mali"/>
              </a:defRPr>
            </a:lvl5pPr>
            <a:lvl6pPr lvl="5" algn="r">
              <a:buNone/>
              <a:defRPr sz="1000">
                <a:solidFill>
                  <a:schemeClr val="dk1"/>
                </a:solidFill>
                <a:latin typeface="Mali"/>
                <a:ea typeface="Mali"/>
                <a:cs typeface="Mali"/>
                <a:sym typeface="Mali"/>
              </a:defRPr>
            </a:lvl6pPr>
            <a:lvl7pPr lvl="6" algn="r">
              <a:buNone/>
              <a:defRPr sz="1000">
                <a:solidFill>
                  <a:schemeClr val="dk1"/>
                </a:solidFill>
                <a:latin typeface="Mali"/>
                <a:ea typeface="Mali"/>
                <a:cs typeface="Mali"/>
                <a:sym typeface="Mali"/>
              </a:defRPr>
            </a:lvl7pPr>
            <a:lvl8pPr lvl="7" algn="r">
              <a:buNone/>
              <a:defRPr sz="1000">
                <a:solidFill>
                  <a:schemeClr val="dk1"/>
                </a:solidFill>
                <a:latin typeface="Mali"/>
                <a:ea typeface="Mali"/>
                <a:cs typeface="Mali"/>
                <a:sym typeface="Mali"/>
              </a:defRPr>
            </a:lvl8pPr>
            <a:lvl9pPr lvl="8" algn="r">
              <a:buNone/>
              <a:defRPr sz="1000">
                <a:solidFill>
                  <a:schemeClr val="dk1"/>
                </a:solidFill>
                <a:latin typeface="Mali"/>
                <a:ea typeface="Mali"/>
                <a:cs typeface="Mali"/>
                <a:sym typeface="Mal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7" r:id="rId6"/>
    <p:sldLayoutId id="2147483659" r:id="rId7"/>
    <p:sldLayoutId id="2147483662" r:id="rId8"/>
    <p:sldLayoutId id="2147483663"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eydigifolio.ipb.pt/wip.php"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eydigifolio.ipb.pt/dissemination.php"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611560" y="1275606"/>
            <a:ext cx="7146900" cy="1159800"/>
          </a:xfrm>
          <a:prstGeom prst="rect">
            <a:avLst/>
          </a:prstGeom>
        </p:spPr>
        <p:txBody>
          <a:bodyPr spcFirstLastPara="1" wrap="square" lIns="0" tIns="0" rIns="0" bIns="0" anchor="t" anchorCtr="0">
            <a:noAutofit/>
          </a:bodyPr>
          <a:lstStyle/>
          <a:p>
            <a:pPr lvl="0"/>
            <a:r>
              <a:rPr lang="en-US" sz="5400" dirty="0"/>
              <a:t>EYDP </a:t>
            </a:r>
            <a:br>
              <a:rPr lang="en-US" sz="5400" dirty="0"/>
            </a:br>
            <a:r>
              <a:rPr lang="en-US" sz="2400" dirty="0"/>
              <a:t>Early Years Digital Portfolio</a:t>
            </a:r>
          </a:p>
        </p:txBody>
      </p:sp>
      <p:sp>
        <p:nvSpPr>
          <p:cNvPr id="768" name="Google Shape;768;p15"/>
          <p:cNvSpPr/>
          <p:nvPr/>
        </p:nvSpPr>
        <p:spPr>
          <a:xfrm rot="10800000">
            <a:off x="927528" y="4011910"/>
            <a:ext cx="1556240"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15"/>
          <p:cNvSpPr/>
          <p:nvPr/>
        </p:nvSpPr>
        <p:spPr>
          <a:xfrm rot="10800000">
            <a:off x="1259632" y="2746310"/>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01" y="51470"/>
            <a:ext cx="2810629" cy="592127"/>
          </a:xfrm>
          <a:prstGeom prst="rect">
            <a:avLst/>
          </a:prstGeom>
        </p:spPr>
      </p:pic>
      <p:pic>
        <p:nvPicPr>
          <p:cNvPr id="1026" name="Picture 2" descr="P:\Progetti_Europei\02_EU_Projects\04_Erasmus+\EYDP\01_Information\Logo_horizontal.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4208" y="88237"/>
            <a:ext cx="2304256" cy="55536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63;p35"/>
          <p:cNvSpPr txBox="1">
            <a:spLocks/>
          </p:cNvSpPr>
          <p:nvPr/>
        </p:nvSpPr>
        <p:spPr>
          <a:xfrm>
            <a:off x="368730" y="3217814"/>
            <a:ext cx="2498400" cy="64006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latin typeface="Nunito" pitchFamily="2" charset="0"/>
              </a:rPr>
              <a:t>Third Partners’ Meeting</a:t>
            </a:r>
          </a:p>
          <a:p>
            <a:pPr algn="ctr"/>
            <a:r>
              <a:rPr lang="en-US" dirty="0" err="1">
                <a:latin typeface="Nunito" pitchFamily="2" charset="0"/>
              </a:rPr>
              <a:t>Braganca</a:t>
            </a:r>
            <a:r>
              <a:rPr lang="en-US" dirty="0">
                <a:latin typeface="Nunito" pitchFamily="2" charset="0"/>
              </a:rPr>
              <a:t> (PT)</a:t>
            </a:r>
          </a:p>
          <a:p>
            <a:pPr algn="ctr"/>
            <a:r>
              <a:rPr lang="en-US" dirty="0">
                <a:latin typeface="Nunito" pitchFamily="2" charset="0"/>
              </a:rPr>
              <a:t>4 – 5 September 2023</a:t>
            </a:r>
          </a:p>
        </p:txBody>
      </p:sp>
      <p:sp>
        <p:nvSpPr>
          <p:cNvPr id="8" name="Rectangle 7"/>
          <p:cNvSpPr/>
          <p:nvPr/>
        </p:nvSpPr>
        <p:spPr>
          <a:xfrm>
            <a:off x="239116" y="4445119"/>
            <a:ext cx="3059832" cy="430887"/>
          </a:xfrm>
          <a:prstGeom prst="rect">
            <a:avLst/>
          </a:prstGeom>
        </p:spPr>
        <p:txBody>
          <a:bodyPr wrap="square">
            <a:spAutoFit/>
          </a:bodyPr>
          <a:lstStyle/>
          <a:p>
            <a:pPr algn="ctr"/>
            <a:r>
              <a:rPr lang="en-US" sz="1100" dirty="0">
                <a:solidFill>
                  <a:schemeClr val="dk1"/>
                </a:solidFill>
                <a:latin typeface="Nunito" pitchFamily="2" charset="0"/>
                <a:ea typeface="Hind"/>
                <a:cs typeface="Hind"/>
                <a:sym typeface="Hind"/>
              </a:rPr>
              <a:t>Project number</a:t>
            </a:r>
          </a:p>
          <a:p>
            <a:pPr algn="ctr"/>
            <a:r>
              <a:rPr lang="en-US" sz="1100" dirty="0">
                <a:solidFill>
                  <a:schemeClr val="dk1"/>
                </a:solidFill>
                <a:latin typeface="Nunito" pitchFamily="2" charset="0"/>
                <a:ea typeface="Hind"/>
                <a:cs typeface="Hind"/>
                <a:sym typeface="Hind"/>
              </a:rPr>
              <a:t>2022-1-PT01-KA220-SCH-000086979   </a:t>
            </a:r>
            <a:endParaRPr lang="it-IT" sz="1100" dirty="0">
              <a:solidFill>
                <a:schemeClr val="dk1"/>
              </a:solidFill>
              <a:latin typeface="Nunito" pitchFamily="2" charset="0"/>
              <a:ea typeface="Hind"/>
              <a:cs typeface="Hind"/>
              <a:sym typeface="Hi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lvl="0"/>
            <a:r>
              <a:rPr lang="en-US" sz="2400" dirty="0"/>
              <a:t>1 – Planning of the activities</a:t>
            </a:r>
          </a:p>
        </p:txBody>
      </p:sp>
      <p:sp>
        <p:nvSpPr>
          <p:cNvPr id="776" name="Google Shape;776;p16"/>
          <p:cNvSpPr txBox="1">
            <a:spLocks noGrp="1"/>
          </p:cNvSpPr>
          <p:nvPr>
            <p:ph type="body" idx="1"/>
          </p:nvPr>
        </p:nvSpPr>
        <p:spPr>
          <a:xfrm>
            <a:off x="395536" y="1131590"/>
            <a:ext cx="4823120" cy="3420900"/>
          </a:xfrm>
          <a:prstGeom prst="rect">
            <a:avLst/>
          </a:prstGeom>
        </p:spPr>
        <p:txBody>
          <a:bodyPr spcFirstLastPara="1" wrap="square" lIns="0" tIns="0" rIns="0" bIns="0" anchor="t" anchorCtr="0">
            <a:noAutofit/>
          </a:bodyPr>
          <a:lstStyle/>
          <a:p>
            <a:pPr marL="171450" lvl="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a:t>
            </a:r>
            <a:r>
              <a:rPr lang="it-IT" sz="1200" dirty="0"/>
              <a:t> should create a </a:t>
            </a:r>
            <a:r>
              <a:rPr lang="it-IT" sz="1200" b="1" dirty="0"/>
              <a:t>working group</a:t>
            </a:r>
            <a:r>
              <a:rPr lang="it-IT" sz="1200" dirty="0"/>
              <a:t> </a:t>
            </a:r>
            <a:r>
              <a:rPr lang="en-US" sz="1200" dirty="0"/>
              <a:t>involving in the contents creation:</a:t>
            </a:r>
          </a:p>
          <a:p>
            <a:pPr marL="628650" lvl="1" indent="-171450">
              <a:buClr>
                <a:schemeClr val="dk1"/>
              </a:buClr>
              <a:buSzPts val="1100"/>
              <a:buFont typeface="Arial" panose="020B0604020202020204" pitchFamily="34" charset="0"/>
              <a:buChar char="•"/>
            </a:pPr>
            <a:r>
              <a:rPr lang="en-US" sz="1200" dirty="0"/>
              <a:t>The director or a representative of the managerial staff who will ensure that the handbook contents are </a:t>
            </a:r>
            <a:r>
              <a:rPr lang="en-US" sz="1200" dirty="0" err="1"/>
              <a:t>recognised</a:t>
            </a:r>
            <a:r>
              <a:rPr lang="en-US" sz="1200" dirty="0"/>
              <a:t> and accepted by the kindergarten</a:t>
            </a:r>
          </a:p>
          <a:p>
            <a:pPr marL="628650" lvl="1" indent="-171450">
              <a:spcBef>
                <a:spcPts val="0"/>
              </a:spcBef>
              <a:buClr>
                <a:schemeClr val="dk1"/>
              </a:buClr>
              <a:buSzPts val="1100"/>
              <a:buFont typeface="Arial" panose="020B0604020202020204" pitchFamily="34" charset="0"/>
              <a:buChar char="•"/>
            </a:pPr>
            <a:r>
              <a:rPr lang="en-US" sz="1200" dirty="0"/>
              <a:t>5 Early childhood educators who will have an active role in supporting the experts of IPB, ULS and in adapting the pedagogic and methodological contents to the specific needs of educators</a:t>
            </a:r>
          </a:p>
          <a:p>
            <a:pPr marL="182563" lvl="1" indent="0">
              <a:spcBef>
                <a:spcPts val="0"/>
              </a:spcBef>
              <a:buClr>
                <a:schemeClr val="dk1"/>
              </a:buClr>
              <a:buSzPts val="1100"/>
              <a:buNone/>
            </a:pPr>
            <a:endParaRPr lang="it-IT" sz="1200" i="1" dirty="0">
              <a:solidFill>
                <a:schemeClr val="tx1"/>
              </a:solidFill>
              <a:latin typeface="Nunito" pitchFamily="2" charset="0"/>
            </a:endParaRPr>
          </a:p>
          <a:p>
            <a:pPr marL="182563" lvl="1" indent="0">
              <a:spcBef>
                <a:spcPts val="0"/>
              </a:spcBef>
              <a:buClr>
                <a:schemeClr val="dk1"/>
              </a:buClr>
              <a:buSzPts val="1100"/>
              <a:buNone/>
            </a:pPr>
            <a:r>
              <a:rPr lang="it-IT" sz="1200" i="1" dirty="0">
                <a:solidFill>
                  <a:schemeClr val="tx1"/>
                </a:solidFill>
                <a:latin typeface="Nunito" pitchFamily="2" charset="0"/>
              </a:rPr>
              <a:t>Template: WP2.L – Working Group involvement declaration</a:t>
            </a:r>
          </a:p>
          <a:p>
            <a:pPr marL="171450" indent="-171450">
              <a:spcBef>
                <a:spcPts val="0"/>
              </a:spcBef>
              <a:buClr>
                <a:schemeClr val="dk1"/>
              </a:buClr>
              <a:buSzPts val="1100"/>
              <a:buFont typeface="Arial" panose="020B0604020202020204" pitchFamily="34" charset="0"/>
              <a:buChar char="•"/>
            </a:pPr>
            <a:endParaRPr lang="it-IT" sz="1200" dirty="0"/>
          </a:p>
          <a:p>
            <a:pPr marL="171450" lvl="0" indent="-171450">
              <a:spcBef>
                <a:spcPts val="1000"/>
              </a:spcBef>
              <a:buClr>
                <a:schemeClr val="dk1"/>
              </a:buClr>
              <a:buSzPts val="1100"/>
              <a:buFont typeface="Arial" panose="020B0604020202020204" pitchFamily="34" charset="0"/>
              <a:buChar char="•"/>
            </a:pPr>
            <a:r>
              <a:rPr lang="it-IT" sz="1200" dirty="0"/>
              <a:t>IPB (PT) and ULS (IE) should create a </a:t>
            </a:r>
            <a:r>
              <a:rPr lang="it-IT" sz="1200" b="1" dirty="0"/>
              <a:t>working group</a:t>
            </a:r>
            <a:r>
              <a:rPr lang="it-IT" sz="1200" dirty="0"/>
              <a:t> </a:t>
            </a:r>
            <a:r>
              <a:rPr lang="en-US" sz="1200" dirty="0"/>
              <a:t>involving 4 experts/lecturers/researchers in the contents creation</a:t>
            </a:r>
          </a:p>
          <a:p>
            <a:pPr marL="182563" indent="0">
              <a:spcBef>
                <a:spcPts val="1000"/>
              </a:spcBef>
              <a:buClr>
                <a:schemeClr val="dk1"/>
              </a:buClr>
              <a:buSzPts val="1100"/>
              <a:buNone/>
            </a:pPr>
            <a:r>
              <a:rPr lang="it-IT" sz="1200" i="1" dirty="0">
                <a:solidFill>
                  <a:schemeClr val="tx1"/>
                </a:solidFill>
                <a:latin typeface="Nunito" pitchFamily="2" charset="0"/>
              </a:rPr>
              <a:t>Template: WP2.L – Working Group involvement declaration</a:t>
            </a: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graphicFrame>
        <p:nvGraphicFramePr>
          <p:cNvPr id="7" name="Table 6"/>
          <p:cNvGraphicFramePr>
            <a:graphicFrameLocks noGrp="1"/>
          </p:cNvGraphicFramePr>
          <p:nvPr>
            <p:extLst>
              <p:ext uri="{D42A27DB-BD31-4B8C-83A1-F6EECF244321}">
                <p14:modId xmlns:p14="http://schemas.microsoft.com/office/powerpoint/2010/main" val="518359112"/>
              </p:ext>
            </p:extLst>
          </p:nvPr>
        </p:nvGraphicFramePr>
        <p:xfrm>
          <a:off x="5580112" y="1347614"/>
          <a:ext cx="2304256" cy="2768600"/>
        </p:xfrm>
        <a:graphic>
          <a:graphicData uri="http://schemas.openxmlformats.org/drawingml/2006/table">
            <a:tbl>
              <a:tblPr firstRow="1" bandRow="1">
                <a:tableStyleId>{11B854F4-DAD3-4796-B587-69EDEEDD8DB9}</a:tableStyleId>
              </a:tblPr>
              <a:tblGrid>
                <a:gridCol w="1152128">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tblGrid>
              <a:tr h="370840">
                <a:tc>
                  <a:txBody>
                    <a:bodyPr/>
                    <a:lstStyle/>
                    <a:p>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Partner</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tc>
                  <a:txBody>
                    <a:bodyPr/>
                    <a:lstStyle/>
                    <a:p>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Declaration</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extLst>
                  <a:ext uri="{0D108BD9-81ED-4DB2-BD59-A6C34878D82A}">
                    <a16:rowId xmlns="" xmlns:a16="http://schemas.microsoft.com/office/drawing/2014/main" val="10000"/>
                  </a:ext>
                </a:extLst>
              </a:tr>
              <a:tr h="370840">
                <a:tc>
                  <a:txBody>
                    <a:bodyPr/>
                    <a:lstStyle/>
                    <a:p>
                      <a:r>
                        <a:rPr lang="en-US" sz="1200" dirty="0"/>
                        <a:t>IC </a:t>
                      </a:r>
                      <a:r>
                        <a:rPr lang="en-US" sz="1200" dirty="0" err="1"/>
                        <a:t>Sestini</a:t>
                      </a:r>
                      <a:r>
                        <a:rPr lang="en-US" sz="1200" dirty="0"/>
                        <a:t> (IT)</a:t>
                      </a:r>
                      <a:endParaRPr lang="en-US" sz="1200" b="0" i="0" u="none" strike="noStrike" cap="none" dirty="0">
                        <a:solidFill>
                          <a:schemeClr val="dk1"/>
                        </a:solidFill>
                        <a:latin typeface="Nunito"/>
                        <a:ea typeface="Nunito"/>
                        <a:cs typeface="Nunito"/>
                        <a:sym typeface="Nunito"/>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00B050"/>
                          </a:solidFill>
                          <a:latin typeface="Nunito"/>
                          <a:ea typeface="Nunito"/>
                          <a:cs typeface="Nunito"/>
                          <a:sym typeface="Nunito"/>
                        </a:rPr>
                        <a:t>OK</a:t>
                      </a:r>
                    </a:p>
                  </a:txBody>
                  <a:tcPr anchor="ctr"/>
                </a:tc>
                <a:extLst>
                  <a:ext uri="{0D108BD9-81ED-4DB2-BD59-A6C34878D82A}">
                    <a16:rowId xmlns="" xmlns:a16="http://schemas.microsoft.com/office/drawing/2014/main" val="10001"/>
                  </a:ext>
                </a:extLst>
              </a:tr>
              <a:tr h="370840">
                <a:tc>
                  <a:txBody>
                    <a:bodyPr/>
                    <a:lstStyle/>
                    <a:p>
                      <a:r>
                        <a:rPr lang="en-US" sz="1200" dirty="0" err="1"/>
                        <a:t>CSSanta</a:t>
                      </a:r>
                      <a:r>
                        <a:rPr lang="en-US" sz="1200" dirty="0"/>
                        <a:t> Clara (PT)</a:t>
                      </a:r>
                      <a:endParaRPr lang="en-US" sz="1200" b="0" i="0" u="none" strike="noStrike" cap="none" dirty="0">
                        <a:solidFill>
                          <a:schemeClr val="dk1"/>
                        </a:solidFill>
                        <a:latin typeface="Nunito"/>
                        <a:ea typeface="Nunito"/>
                        <a:cs typeface="Nunito"/>
                        <a:sym typeface="Nunito"/>
                      </a:endParaRPr>
                    </a:p>
                  </a:txBody>
                  <a:tcPr anchor="ctr"/>
                </a:tc>
                <a:tc>
                  <a:txBody>
                    <a:bodyPr/>
                    <a:lstStyle/>
                    <a:p>
                      <a:pPr algn="ct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2"/>
                  </a:ext>
                </a:extLst>
              </a:tr>
              <a:tr h="370840">
                <a:tc>
                  <a:txBody>
                    <a:bodyPr/>
                    <a:lstStyle/>
                    <a:p>
                      <a:r>
                        <a:rPr lang="pt-BR" sz="1200" dirty="0"/>
                        <a:t>AE Miguel Torga (PT)</a:t>
                      </a:r>
                      <a:endParaRPr lang="en-US" sz="1200" b="0" i="0" u="none" strike="noStrike" cap="none" dirty="0">
                        <a:solidFill>
                          <a:schemeClr val="dk1"/>
                        </a:solidFill>
                        <a:latin typeface="Nunito"/>
                        <a:ea typeface="Nunito"/>
                        <a:cs typeface="Nunito"/>
                        <a:sym typeface="Nunito"/>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00B050"/>
                          </a:solidFill>
                          <a:latin typeface="Nunito"/>
                          <a:ea typeface="Nunito"/>
                          <a:cs typeface="Nunito"/>
                          <a:sym typeface="Nunito"/>
                        </a:rPr>
                        <a:t>OK</a:t>
                      </a:r>
                    </a:p>
                  </a:txBody>
                  <a:tcPr anchor="ctr"/>
                </a:tc>
                <a:extLst>
                  <a:ext uri="{0D108BD9-81ED-4DB2-BD59-A6C34878D82A}">
                    <a16:rowId xmlns="" xmlns:a16="http://schemas.microsoft.com/office/drawing/2014/main" val="10003"/>
                  </a:ext>
                </a:extLst>
              </a:tr>
              <a:tr h="370840">
                <a:tc>
                  <a:txBody>
                    <a:bodyPr/>
                    <a:lstStyle/>
                    <a:p>
                      <a:r>
                        <a:rPr lang="en-US" sz="1200" dirty="0" err="1"/>
                        <a:t>EuroEd</a:t>
                      </a:r>
                      <a:r>
                        <a:rPr lang="en-US" sz="1200" dirty="0"/>
                        <a:t> (RO)</a:t>
                      </a:r>
                      <a:endParaRPr lang="en-US" sz="1200" b="0" i="0" u="none" strike="noStrike" cap="none" dirty="0">
                        <a:solidFill>
                          <a:schemeClr val="dk1"/>
                        </a:solidFill>
                        <a:latin typeface="Nunito"/>
                        <a:ea typeface="Nunito"/>
                        <a:cs typeface="Nunito"/>
                        <a:sym typeface="Nunito"/>
                      </a:endParaRPr>
                    </a:p>
                  </a:txBody>
                  <a:tcPr anchor="ctr"/>
                </a:tc>
                <a:tc>
                  <a:txBody>
                    <a:bodyPr/>
                    <a:lstStyle/>
                    <a:p>
                      <a:pPr algn="ctr"/>
                      <a:r>
                        <a:rPr lang="en-US" sz="1200" b="1" i="0" u="none" strike="noStrike" cap="none" dirty="0">
                          <a:solidFill>
                            <a:srgbClr val="00B050"/>
                          </a:solidFill>
                          <a:latin typeface="Nunito"/>
                          <a:ea typeface="Nunito"/>
                          <a:cs typeface="Nunito"/>
                          <a:sym typeface="Nunito"/>
                        </a:rPr>
                        <a:t>OK</a:t>
                      </a:r>
                    </a:p>
                  </a:txBody>
                  <a:tcPr anchor="ctr"/>
                </a:tc>
                <a:extLst>
                  <a:ext uri="{0D108BD9-81ED-4DB2-BD59-A6C34878D82A}">
                    <a16:rowId xmlns="" xmlns:a16="http://schemas.microsoft.com/office/drawing/2014/main" val="10004"/>
                  </a:ext>
                </a:extLst>
              </a:tr>
              <a:tr h="370840">
                <a:tc>
                  <a:txBody>
                    <a:bodyPr/>
                    <a:lstStyle/>
                    <a:p>
                      <a:r>
                        <a:rPr lang="it-IT" sz="1200" dirty="0"/>
                        <a:t>IPB (PT)</a:t>
                      </a:r>
                      <a:endParaRPr lang="en-US" sz="1200" b="0" i="0" u="none" strike="noStrike" cap="none" dirty="0">
                        <a:solidFill>
                          <a:schemeClr val="dk1"/>
                        </a:solidFill>
                        <a:latin typeface="Nunito"/>
                        <a:ea typeface="Nunito"/>
                        <a:cs typeface="Nunito"/>
                        <a:sym typeface="Nunito"/>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00B050"/>
                          </a:solidFill>
                          <a:latin typeface="Nunito"/>
                          <a:ea typeface="Nunito"/>
                          <a:cs typeface="Nunito"/>
                          <a:sym typeface="Nunito"/>
                        </a:rPr>
                        <a:t>OK</a:t>
                      </a:r>
                    </a:p>
                  </a:txBody>
                  <a:tcPr anchor="ctr"/>
                </a:tc>
                <a:extLst>
                  <a:ext uri="{0D108BD9-81ED-4DB2-BD59-A6C34878D82A}">
                    <a16:rowId xmlns="" xmlns:a16="http://schemas.microsoft.com/office/drawing/2014/main" val="10005"/>
                  </a:ext>
                </a:extLst>
              </a:tr>
              <a:tr h="370840">
                <a:tc>
                  <a:txBody>
                    <a:bodyPr/>
                    <a:lstStyle/>
                    <a:p>
                      <a:r>
                        <a:rPr lang="it-IT" sz="1200" dirty="0"/>
                        <a:t>ULS (IE)</a:t>
                      </a:r>
                      <a:endParaRPr lang="en-US" sz="1200" b="0" i="0" u="none" strike="noStrike" cap="none" dirty="0">
                        <a:solidFill>
                          <a:schemeClr val="dk1"/>
                        </a:solidFill>
                        <a:latin typeface="Nunito"/>
                        <a:ea typeface="Nunito"/>
                        <a:cs typeface="Nunito"/>
                        <a:sym typeface="Nunito"/>
                      </a:endParaRPr>
                    </a:p>
                  </a:txBody>
                  <a:tcPr anchor="ctr"/>
                </a:tc>
                <a:tc>
                  <a:txBody>
                    <a:bodyPr/>
                    <a:lstStyle/>
                    <a:p>
                      <a:pPr algn="ctr"/>
                      <a:endParaRPr lang="en-US" sz="1200" b="0" i="0" u="none" strike="noStrike" cap="none" dirty="0">
                        <a:solidFill>
                          <a:schemeClr val="dk1"/>
                        </a:solidFill>
                        <a:latin typeface="Nunito"/>
                        <a:ea typeface="Nunito"/>
                        <a:cs typeface="Nunito"/>
                        <a:sym typeface="Nunito"/>
                      </a:endParaRPr>
                    </a:p>
                  </a:txBody>
                  <a:tcPr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804676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lvl="0"/>
            <a:r>
              <a:rPr lang="en-US" sz="2400" dirty="0"/>
              <a:t>1 – Planning of the activities</a:t>
            </a:r>
          </a:p>
        </p:txBody>
      </p:sp>
      <p:sp>
        <p:nvSpPr>
          <p:cNvPr id="776" name="Google Shape;776;p16"/>
          <p:cNvSpPr txBox="1">
            <a:spLocks noGrp="1"/>
          </p:cNvSpPr>
          <p:nvPr>
            <p:ph type="body" idx="1"/>
          </p:nvPr>
        </p:nvSpPr>
        <p:spPr>
          <a:xfrm>
            <a:off x="829000" y="1352550"/>
            <a:ext cx="4607096" cy="3420900"/>
          </a:xfrm>
          <a:prstGeom prst="rect">
            <a:avLst/>
          </a:prstGeom>
        </p:spPr>
        <p:txBody>
          <a:bodyPr spcFirstLastPara="1" wrap="square" lIns="0" tIns="0" rIns="0" bIns="0" anchor="t" anchorCtr="0">
            <a:noAutofit/>
          </a:bodyPr>
          <a:lstStyle/>
          <a:p>
            <a:pPr marL="171450" indent="-171450">
              <a:spcBef>
                <a:spcPts val="0"/>
              </a:spcBef>
              <a:buClr>
                <a:schemeClr val="dk1"/>
              </a:buClr>
              <a:buSzPts val="1100"/>
              <a:buFont typeface="Arial" panose="020B0604020202020204" pitchFamily="34" charset="0"/>
              <a:buChar char="•"/>
            </a:pPr>
            <a:endParaRPr lang="it-IT" sz="1200" dirty="0"/>
          </a:p>
          <a:p>
            <a:pPr marL="171450" lvl="0" indent="-171450">
              <a:spcBef>
                <a:spcPts val="1000"/>
              </a:spcBef>
              <a:buClr>
                <a:schemeClr val="dk1"/>
              </a:buClr>
              <a:buSzPts val="1100"/>
              <a:buFont typeface="Arial" panose="020B0604020202020204" pitchFamily="34" charset="0"/>
              <a:buChar char="•"/>
            </a:pPr>
            <a:r>
              <a:rPr lang="en-US" sz="1200" dirty="0"/>
              <a:t>Each partner should perform a </a:t>
            </a:r>
            <a:r>
              <a:rPr lang="en-US" sz="1200" b="1" dirty="0"/>
              <a:t>preliminary needs analysis </a:t>
            </a:r>
            <a:r>
              <a:rPr lang="en-US" sz="1200" dirty="0"/>
              <a:t>in the partner countries assessing how kindergarten teachers document and evaluate the children and what knowledge they have about pedagogical documentation.</a:t>
            </a:r>
          </a:p>
          <a:p>
            <a:pPr marL="182563" lvl="0" indent="0">
              <a:spcBef>
                <a:spcPts val="1000"/>
              </a:spcBef>
              <a:buClr>
                <a:schemeClr val="dk1"/>
              </a:buClr>
              <a:buSzPts val="1100"/>
              <a:buNone/>
            </a:pPr>
            <a:r>
              <a:rPr lang="it-IT" sz="1200" dirty="0"/>
              <a:t>Each partner should collect at least 50 questionnaires from kindergarten teachers and earlychildhood educators.</a:t>
            </a:r>
          </a:p>
          <a:p>
            <a:pPr marL="182563" lvl="0" indent="0">
              <a:spcBef>
                <a:spcPts val="1000"/>
              </a:spcBef>
              <a:buClr>
                <a:schemeClr val="dk1"/>
              </a:buClr>
              <a:buSzPts val="1100"/>
              <a:buNone/>
            </a:pPr>
            <a:endParaRPr lang="it-IT" sz="1200" dirty="0"/>
          </a:p>
          <a:p>
            <a:pPr marL="182563" lvl="0" indent="0">
              <a:spcBef>
                <a:spcPts val="1000"/>
              </a:spcBef>
              <a:buClr>
                <a:schemeClr val="dk1"/>
              </a:buClr>
              <a:buSzPts val="1100"/>
              <a:buNone/>
            </a:pPr>
            <a:endParaRPr lang="it-IT" sz="1200" dirty="0"/>
          </a:p>
          <a:p>
            <a:pPr marL="182563" lvl="0" indent="0">
              <a:spcBef>
                <a:spcPts val="1000"/>
              </a:spcBef>
              <a:buClr>
                <a:schemeClr val="dk1"/>
              </a:buClr>
              <a:buSzPts val="1100"/>
              <a:buNone/>
            </a:pPr>
            <a:r>
              <a:rPr lang="it-IT" sz="1200" i="1" dirty="0"/>
              <a:t>Template: WP2.A - Questionnaire</a:t>
            </a:r>
            <a:endParaRPr lang="en-US" sz="1200" i="1"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graphicFrame>
        <p:nvGraphicFramePr>
          <p:cNvPr id="7" name="Table 6"/>
          <p:cNvGraphicFramePr>
            <a:graphicFrameLocks noGrp="1"/>
          </p:cNvGraphicFramePr>
          <p:nvPr>
            <p:extLst>
              <p:ext uri="{D42A27DB-BD31-4B8C-83A1-F6EECF244321}">
                <p14:modId xmlns:p14="http://schemas.microsoft.com/office/powerpoint/2010/main" val="2191170300"/>
              </p:ext>
            </p:extLst>
          </p:nvPr>
        </p:nvGraphicFramePr>
        <p:xfrm>
          <a:off x="5724128" y="1563638"/>
          <a:ext cx="2484000" cy="1854200"/>
        </p:xfrm>
        <a:graphic>
          <a:graphicData uri="http://schemas.openxmlformats.org/drawingml/2006/table">
            <a:tbl>
              <a:tblPr firstRow="1" bandRow="1">
                <a:tableStyleId>{11B854F4-DAD3-4796-B587-69EDEEDD8DB9}</a:tableStyleId>
              </a:tblPr>
              <a:tblGrid>
                <a:gridCol w="1242000">
                  <a:extLst>
                    <a:ext uri="{9D8B030D-6E8A-4147-A177-3AD203B41FA5}">
                      <a16:colId xmlns="" xmlns:a16="http://schemas.microsoft.com/office/drawing/2014/main" val="20000"/>
                    </a:ext>
                  </a:extLst>
                </a:gridCol>
                <a:gridCol w="1242000">
                  <a:extLst>
                    <a:ext uri="{9D8B030D-6E8A-4147-A177-3AD203B41FA5}">
                      <a16:colId xmlns="" xmlns:a16="http://schemas.microsoft.com/office/drawing/2014/main" val="20001"/>
                    </a:ext>
                  </a:extLst>
                </a:gridCol>
              </a:tblGrid>
              <a:tr h="370840">
                <a:tc>
                  <a:txBody>
                    <a:bodyPr/>
                    <a:lstStyle/>
                    <a:p>
                      <a:r>
                        <a:rPr lang="it-IT" sz="1100" b="0" i="0" u="none" strike="noStrike" cap="none" dirty="0">
                          <a:solidFill>
                            <a:schemeClr val="tx1"/>
                          </a:solidFill>
                          <a:latin typeface="Mali" panose="00000500000000000000" pitchFamily="2" charset="-34"/>
                          <a:ea typeface="Calibri"/>
                          <a:cs typeface="Mali" panose="00000500000000000000" pitchFamily="2" charset="-34"/>
                          <a:sym typeface="Mali"/>
                        </a:rPr>
                        <a:t>Partner</a:t>
                      </a:r>
                      <a:endParaRPr lang="en-US" sz="1100" b="0"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tc>
                <a:tc>
                  <a:txBody>
                    <a:bodyPr/>
                    <a:lstStyle/>
                    <a:p>
                      <a:r>
                        <a:rPr lang="it-IT" sz="1100" b="0" i="0" u="none" strike="noStrike" cap="none" dirty="0">
                          <a:solidFill>
                            <a:schemeClr val="tx1"/>
                          </a:solidFill>
                          <a:latin typeface="Mali" panose="00000500000000000000" pitchFamily="2" charset="-34"/>
                          <a:ea typeface="Calibri"/>
                          <a:cs typeface="Mali" panose="00000500000000000000" pitchFamily="2" charset="-34"/>
                          <a:sym typeface="Mali"/>
                        </a:rPr>
                        <a:t>Questionnaires </a:t>
                      </a:r>
                      <a:endParaRPr lang="en-US" sz="1100" b="0"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tc>
                <a:extLst>
                  <a:ext uri="{0D108BD9-81ED-4DB2-BD59-A6C34878D82A}">
                    <a16:rowId xmlns="" xmlns:a16="http://schemas.microsoft.com/office/drawing/2014/main" val="10000"/>
                  </a:ext>
                </a:extLst>
              </a:tr>
              <a:tr h="370840">
                <a:tc>
                  <a:txBody>
                    <a:bodyPr/>
                    <a:lstStyle/>
                    <a:p>
                      <a:r>
                        <a:rPr lang="it-IT" sz="1200" b="0" i="0" u="none" strike="noStrike" cap="none" dirty="0">
                          <a:solidFill>
                            <a:schemeClr val="dk1"/>
                          </a:solidFill>
                          <a:latin typeface="Nunito"/>
                          <a:ea typeface="Nunito"/>
                          <a:cs typeface="Nunito"/>
                          <a:sym typeface="Nunito"/>
                        </a:rPr>
                        <a:t>Italy</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00B050"/>
                          </a:solidFill>
                          <a:latin typeface="Nunito"/>
                          <a:ea typeface="Nunito"/>
                          <a:cs typeface="Nunito"/>
                          <a:sym typeface="Nunito"/>
                        </a:rPr>
                        <a:t>49</a:t>
                      </a:r>
                    </a:p>
                  </a:txBody>
                  <a:tcPr/>
                </a:tc>
                <a:extLst>
                  <a:ext uri="{0D108BD9-81ED-4DB2-BD59-A6C34878D82A}">
                    <a16:rowId xmlns="" xmlns:a16="http://schemas.microsoft.com/office/drawing/2014/main" val="10001"/>
                  </a:ext>
                </a:extLst>
              </a:tr>
              <a:tr h="370840">
                <a:tc>
                  <a:txBody>
                    <a:bodyPr/>
                    <a:lstStyle/>
                    <a:p>
                      <a:r>
                        <a:rPr lang="it-IT" sz="1200" b="0" i="0" u="none" strike="noStrike" cap="none" dirty="0">
                          <a:solidFill>
                            <a:schemeClr val="dk1"/>
                          </a:solidFill>
                          <a:latin typeface="Nunito"/>
                          <a:ea typeface="Nunito"/>
                          <a:cs typeface="Nunito"/>
                          <a:sym typeface="Nunito"/>
                        </a:rPr>
                        <a:t>Ireland</a:t>
                      </a:r>
                      <a:endParaRPr lang="en-US" sz="1200" b="0" i="0" u="none" strike="noStrike" cap="none" dirty="0">
                        <a:solidFill>
                          <a:schemeClr val="dk1"/>
                        </a:solidFill>
                        <a:latin typeface="Nunito"/>
                        <a:ea typeface="Nunito"/>
                        <a:cs typeface="Nunito"/>
                        <a:sym typeface="Nunito"/>
                      </a:endParaRPr>
                    </a:p>
                  </a:txBody>
                  <a:tcPr/>
                </a:tc>
                <a:tc>
                  <a:txBody>
                    <a:bodyPr/>
                    <a:lstStyle/>
                    <a:p>
                      <a:pPr algn="ctr"/>
                      <a:r>
                        <a:rPr lang="en-US" sz="1200" b="1" i="0" u="none" strike="noStrike" cap="none" dirty="0">
                          <a:solidFill>
                            <a:srgbClr val="00B050"/>
                          </a:solidFill>
                          <a:latin typeface="Nunito"/>
                          <a:ea typeface="Nunito"/>
                          <a:cs typeface="Nunito"/>
                          <a:sym typeface="Nunito"/>
                        </a:rPr>
                        <a:t>86</a:t>
                      </a:r>
                    </a:p>
                  </a:txBody>
                  <a:tcPr/>
                </a:tc>
                <a:extLst>
                  <a:ext uri="{0D108BD9-81ED-4DB2-BD59-A6C34878D82A}">
                    <a16:rowId xmlns="" xmlns:a16="http://schemas.microsoft.com/office/drawing/2014/main" val="10002"/>
                  </a:ext>
                </a:extLst>
              </a:tr>
              <a:tr h="370840">
                <a:tc>
                  <a:txBody>
                    <a:bodyPr/>
                    <a:lstStyle/>
                    <a:p>
                      <a:r>
                        <a:rPr lang="it-IT" sz="1200" b="0" i="0" u="none" strike="noStrike" cap="none" dirty="0">
                          <a:solidFill>
                            <a:schemeClr val="dk1"/>
                          </a:solidFill>
                          <a:latin typeface="Nunito"/>
                          <a:ea typeface="Nunito"/>
                          <a:cs typeface="Nunito"/>
                          <a:sym typeface="Nunito"/>
                        </a:rPr>
                        <a:t>Portugal</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00B050"/>
                          </a:solidFill>
                          <a:latin typeface="Nunito"/>
                          <a:ea typeface="Nunito"/>
                          <a:cs typeface="Nunito"/>
                          <a:sym typeface="Nunito"/>
                        </a:rPr>
                        <a:t>210</a:t>
                      </a:r>
                    </a:p>
                  </a:txBody>
                  <a:tcPr/>
                </a:tc>
                <a:extLst>
                  <a:ext uri="{0D108BD9-81ED-4DB2-BD59-A6C34878D82A}">
                    <a16:rowId xmlns="" xmlns:a16="http://schemas.microsoft.com/office/drawing/2014/main" val="10003"/>
                  </a:ext>
                </a:extLst>
              </a:tr>
              <a:tr h="370840">
                <a:tc>
                  <a:txBody>
                    <a:bodyPr/>
                    <a:lstStyle/>
                    <a:p>
                      <a:r>
                        <a:rPr lang="it-IT" sz="1200" b="0" i="0" u="none" strike="noStrike" cap="none" dirty="0">
                          <a:solidFill>
                            <a:schemeClr val="dk1"/>
                          </a:solidFill>
                          <a:latin typeface="Nunito"/>
                          <a:ea typeface="Nunito"/>
                          <a:cs typeface="Nunito"/>
                          <a:sym typeface="Nunito"/>
                        </a:rPr>
                        <a:t>Romania</a:t>
                      </a:r>
                      <a:endParaRPr lang="en-US" sz="1200" b="0" i="0" u="none" strike="noStrike" cap="none" dirty="0">
                        <a:solidFill>
                          <a:schemeClr val="dk1"/>
                        </a:solidFill>
                        <a:latin typeface="Nunito"/>
                        <a:ea typeface="Nunito"/>
                        <a:cs typeface="Nunito"/>
                        <a:sym typeface="Nunito"/>
                      </a:endParaRPr>
                    </a:p>
                  </a:txBody>
                  <a:tcPr/>
                </a:tc>
                <a:tc>
                  <a:txBody>
                    <a:bodyPr/>
                    <a:lstStyle/>
                    <a:p>
                      <a:pPr algn="ctr"/>
                      <a:r>
                        <a:rPr lang="en-US" sz="1200" b="1" i="0" u="none" strike="noStrike" cap="none" dirty="0">
                          <a:solidFill>
                            <a:srgbClr val="00B050"/>
                          </a:solidFill>
                          <a:latin typeface="Nunito"/>
                          <a:ea typeface="Nunito"/>
                          <a:cs typeface="Nunito"/>
                          <a:sym typeface="Nunito"/>
                        </a:rPr>
                        <a:t>51</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408488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611560" y="527074"/>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2 – Needs analysis</a:t>
            </a:r>
          </a:p>
        </p:txBody>
      </p:sp>
      <p:sp>
        <p:nvSpPr>
          <p:cNvPr id="776" name="Google Shape;776;p16"/>
          <p:cNvSpPr txBox="1">
            <a:spLocks noGrp="1"/>
          </p:cNvSpPr>
          <p:nvPr>
            <p:ph type="body" idx="1"/>
          </p:nvPr>
        </p:nvSpPr>
        <p:spPr>
          <a:xfrm>
            <a:off x="539552" y="1131590"/>
            <a:ext cx="5040560" cy="3672408"/>
          </a:xfrm>
          <a:prstGeom prst="rect">
            <a:avLst/>
          </a:prstGeom>
        </p:spPr>
        <p:txBody>
          <a:bodyPr spcFirstLastPara="1" wrap="square" lIns="0" tIns="0" rIns="0" bIns="0" anchor="t" anchorCtr="0">
            <a:noAutofit/>
          </a:bodyPr>
          <a:lstStyle/>
          <a:p>
            <a:pPr marL="171450" indent="-171450">
              <a:spcBef>
                <a:spcPts val="1000"/>
              </a:spcBef>
              <a:buClr>
                <a:schemeClr val="dk1"/>
              </a:buClr>
              <a:buSzPts val="1100"/>
              <a:buFont typeface="Arial" panose="020B0604020202020204" pitchFamily="34" charset="0"/>
              <a:buChar char="•"/>
            </a:pPr>
            <a:r>
              <a:rPr lang="en-US" sz="1200" dirty="0"/>
              <a:t>Each partner should produce a </a:t>
            </a:r>
            <a:r>
              <a:rPr lang="en-US" sz="1200" b="1" dirty="0"/>
              <a:t>national needs analysis report </a:t>
            </a:r>
            <a:r>
              <a:rPr lang="en-US" sz="1200" dirty="0"/>
              <a:t>covering  6 dimensions:</a:t>
            </a:r>
          </a:p>
          <a:p>
            <a:pPr marL="628650" lvl="1" indent="-171450">
              <a:spcBef>
                <a:spcPts val="0"/>
              </a:spcBef>
              <a:buClr>
                <a:schemeClr val="dk1"/>
              </a:buClr>
              <a:buSzPts val="1100"/>
              <a:buFont typeface="Arial" panose="020B0604020202020204" pitchFamily="34" charset="0"/>
              <a:buChar char="•"/>
            </a:pPr>
            <a:r>
              <a:rPr lang="en-US" sz="1200" dirty="0"/>
              <a:t>Sociodemographic characterization of the respondents</a:t>
            </a:r>
          </a:p>
          <a:p>
            <a:pPr marL="628650" lvl="1" indent="-171450">
              <a:spcBef>
                <a:spcPts val="0"/>
              </a:spcBef>
              <a:buClr>
                <a:schemeClr val="dk1"/>
              </a:buClr>
              <a:buSzPts val="1100"/>
              <a:buFont typeface="Arial" panose="020B0604020202020204" pitchFamily="34" charset="0"/>
              <a:buChar char="•"/>
            </a:pPr>
            <a:r>
              <a:rPr lang="en-US" sz="1200" dirty="0"/>
              <a:t>Conceptions about documentation and assessment</a:t>
            </a:r>
          </a:p>
          <a:p>
            <a:pPr marL="628650" lvl="1" indent="-171450">
              <a:spcBef>
                <a:spcPts val="0"/>
              </a:spcBef>
              <a:buClr>
                <a:schemeClr val="dk1"/>
              </a:buClr>
              <a:buSzPts val="1100"/>
              <a:buFont typeface="Arial" panose="020B0604020202020204" pitchFamily="34" charset="0"/>
              <a:buChar char="•"/>
            </a:pPr>
            <a:r>
              <a:rPr lang="en-US" sz="1200" dirty="0"/>
              <a:t>Documentation and assessment practices</a:t>
            </a:r>
          </a:p>
          <a:p>
            <a:pPr marL="628650" lvl="1" indent="-171450">
              <a:spcBef>
                <a:spcPts val="0"/>
              </a:spcBef>
              <a:buClr>
                <a:schemeClr val="dk1"/>
              </a:buClr>
              <a:buSzPts val="1100"/>
              <a:buFont typeface="Arial" panose="020B0604020202020204" pitchFamily="34" charset="0"/>
              <a:buChar char="•"/>
            </a:pPr>
            <a:r>
              <a:rPr lang="en-US" sz="1200" dirty="0"/>
              <a:t>Knowledge about pedagogical documentation and Portfolios;</a:t>
            </a:r>
          </a:p>
          <a:p>
            <a:pPr marL="628650" lvl="1" indent="-171450">
              <a:spcBef>
                <a:spcPts val="0"/>
              </a:spcBef>
              <a:buClr>
                <a:schemeClr val="dk1"/>
              </a:buClr>
              <a:buSzPts val="1100"/>
              <a:buFont typeface="Arial" panose="020B0604020202020204" pitchFamily="34" charset="0"/>
              <a:buChar char="•"/>
            </a:pPr>
            <a:r>
              <a:rPr lang="en-US" sz="1200" dirty="0"/>
              <a:t>Difficulties in the child documentation and assessment process</a:t>
            </a:r>
          </a:p>
          <a:p>
            <a:pPr marL="628650" lvl="1" indent="-171450">
              <a:spcBef>
                <a:spcPts val="0"/>
              </a:spcBef>
              <a:buClr>
                <a:schemeClr val="dk1"/>
              </a:buClr>
              <a:buSzPts val="1100"/>
              <a:buFont typeface="Arial" panose="020B0604020202020204" pitchFamily="34" charset="0"/>
              <a:buChar char="•"/>
            </a:pPr>
            <a:r>
              <a:rPr lang="en-US" sz="1200" dirty="0"/>
              <a:t>Needs in the child documentation and assessment process.</a:t>
            </a:r>
          </a:p>
          <a:p>
            <a:pPr marL="628650" lvl="1" indent="-171450">
              <a:spcBef>
                <a:spcPts val="0"/>
              </a:spcBef>
              <a:buClr>
                <a:schemeClr val="dk1"/>
              </a:buClr>
              <a:buSzPts val="1100"/>
              <a:buFont typeface="Arial" panose="020B0604020202020204" pitchFamily="34" charset="0"/>
              <a:buChar char="•"/>
            </a:pPr>
            <a:endParaRPr lang="it-IT" sz="1200" dirty="0"/>
          </a:p>
          <a:p>
            <a:pPr marL="182563" lvl="0" indent="0">
              <a:spcBef>
                <a:spcPts val="0"/>
              </a:spcBef>
              <a:buClr>
                <a:schemeClr val="dk1"/>
              </a:buClr>
              <a:buSzPts val="1100"/>
              <a:buNone/>
            </a:pPr>
            <a:r>
              <a:rPr lang="it-IT" sz="1200" i="1" dirty="0"/>
              <a:t>Templates: </a:t>
            </a:r>
            <a:r>
              <a:rPr lang="en-US" sz="1200" i="1" dirty="0"/>
              <a:t>WP2.B - Table of Contents for national reports</a:t>
            </a:r>
          </a:p>
          <a:p>
            <a:pPr marL="982663" lvl="0" indent="0">
              <a:spcBef>
                <a:spcPts val="0"/>
              </a:spcBef>
              <a:buClr>
                <a:schemeClr val="dk1"/>
              </a:buClr>
              <a:buSzPts val="1100"/>
              <a:buNone/>
            </a:pPr>
            <a:r>
              <a:rPr lang="en-US" sz="1200" i="1" dirty="0"/>
              <a:t>WP2.C - Guidelines for the national report production</a:t>
            </a:r>
          </a:p>
          <a:p>
            <a:pPr marL="0" lvl="0" indent="0">
              <a:spcBef>
                <a:spcPts val="0"/>
              </a:spcBef>
              <a:buClr>
                <a:schemeClr val="dk1"/>
              </a:buClr>
              <a:buSzPts val="1100"/>
              <a:buNone/>
            </a:pPr>
            <a:endParaRPr lang="it-IT" sz="1200" i="1" dirty="0"/>
          </a:p>
          <a:p>
            <a:pPr marL="171450" indent="-171450">
              <a:spcBef>
                <a:spcPts val="1000"/>
              </a:spcBef>
              <a:buClr>
                <a:schemeClr val="dk1"/>
              </a:buClr>
              <a:buSzPts val="1100"/>
              <a:buFont typeface="Arial" panose="020B0604020202020204" pitchFamily="34" charset="0"/>
              <a:buChar char="•"/>
            </a:pPr>
            <a:r>
              <a:rPr lang="en-US" sz="1200" dirty="0"/>
              <a:t>Each partner should participate in the Partners’ </a:t>
            </a:r>
            <a:r>
              <a:rPr lang="en-US" sz="1200" b="1" dirty="0"/>
              <a:t>Meeting in Florence </a:t>
            </a:r>
            <a:r>
              <a:rPr lang="en-US" sz="1200" dirty="0"/>
              <a:t>on:</a:t>
            </a:r>
          </a:p>
          <a:p>
            <a:pPr marL="182563" lvl="0" indent="0">
              <a:spcBef>
                <a:spcPts val="0"/>
              </a:spcBef>
              <a:buClr>
                <a:schemeClr val="dk1"/>
              </a:buClr>
              <a:buSzPts val="1100"/>
              <a:buNone/>
            </a:pPr>
            <a:r>
              <a:rPr lang="en-US" sz="1200" dirty="0"/>
              <a:t>6 – 7 March 2023</a:t>
            </a:r>
          </a:p>
          <a:p>
            <a:pPr marL="0" lvl="0" indent="0">
              <a:spcBef>
                <a:spcPts val="0"/>
              </a:spcBef>
              <a:buClr>
                <a:schemeClr val="dk1"/>
              </a:buClr>
              <a:buSzPts val="1100"/>
              <a:buNone/>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should produce a </a:t>
            </a:r>
            <a:r>
              <a:rPr lang="en-US" sz="1200" b="1" dirty="0"/>
              <a:t>transnational needs analysis report </a:t>
            </a: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graphicFrame>
        <p:nvGraphicFramePr>
          <p:cNvPr id="2" name="Table 1"/>
          <p:cNvGraphicFramePr>
            <a:graphicFrameLocks noGrp="1"/>
          </p:cNvGraphicFramePr>
          <p:nvPr>
            <p:extLst>
              <p:ext uri="{D42A27DB-BD31-4B8C-83A1-F6EECF244321}">
                <p14:modId xmlns:p14="http://schemas.microsoft.com/office/powerpoint/2010/main" val="1764214391"/>
              </p:ext>
            </p:extLst>
          </p:nvPr>
        </p:nvGraphicFramePr>
        <p:xfrm>
          <a:off x="5724128" y="1214110"/>
          <a:ext cx="2304256" cy="1910080"/>
        </p:xfrm>
        <a:graphic>
          <a:graphicData uri="http://schemas.openxmlformats.org/drawingml/2006/table">
            <a:tbl>
              <a:tblPr firstRow="1" bandRow="1">
                <a:tableStyleId>{11B854F4-DAD3-4796-B587-69EDEEDD8DB9}</a:tableStyleId>
              </a:tblPr>
              <a:tblGrid>
                <a:gridCol w="864096">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tblGrid>
              <a:tr h="370840">
                <a:tc>
                  <a:txBody>
                    <a:bodyPr/>
                    <a:lstStyle/>
                    <a:p>
                      <a:pPr algn="ctr"/>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Partner</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tc>
                <a:tc>
                  <a:txBody>
                    <a:bodyPr/>
                    <a:lstStyle/>
                    <a:p>
                      <a:pPr algn="ctr"/>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Needs Analysis</a:t>
                      </a:r>
                      <a:r>
                        <a:rPr lang="it-IT" sz="1100" b="1" i="0" u="none" strike="noStrike" cap="none" baseline="0" dirty="0">
                          <a:solidFill>
                            <a:schemeClr val="tx1"/>
                          </a:solidFill>
                          <a:latin typeface="Mali" panose="00000500000000000000" pitchFamily="2" charset="-34"/>
                          <a:ea typeface="Calibri"/>
                          <a:cs typeface="Mali" panose="00000500000000000000" pitchFamily="2" charset="-34"/>
                          <a:sym typeface="Mali"/>
                        </a:rPr>
                        <a:t> National </a:t>
                      </a:r>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Report</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tc>
                <a:extLst>
                  <a:ext uri="{0D108BD9-81ED-4DB2-BD59-A6C34878D82A}">
                    <a16:rowId xmlns="" xmlns:a16="http://schemas.microsoft.com/office/drawing/2014/main" val="10000"/>
                  </a:ext>
                </a:extLst>
              </a:tr>
              <a:tr h="370840">
                <a:tc>
                  <a:txBody>
                    <a:bodyPr/>
                    <a:lstStyle/>
                    <a:p>
                      <a:r>
                        <a:rPr lang="it-IT" sz="1200" b="0" i="0" u="none" strike="noStrike" cap="none" dirty="0">
                          <a:solidFill>
                            <a:schemeClr val="dk1"/>
                          </a:solidFill>
                          <a:latin typeface="Nunito"/>
                          <a:ea typeface="Nunito"/>
                          <a:cs typeface="Nunito"/>
                          <a:sym typeface="Nunito"/>
                        </a:rPr>
                        <a:t>Italy</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i="0" u="none" strike="noStrike" cap="none" dirty="0">
                          <a:solidFill>
                            <a:srgbClr val="00B050"/>
                          </a:solidFill>
                          <a:latin typeface="Nunito"/>
                          <a:ea typeface="Nunito"/>
                          <a:cs typeface="Nunito"/>
                          <a:sym typeface="Nunito"/>
                        </a:rPr>
                        <a:t>OK</a:t>
                      </a:r>
                      <a:endParaRPr lang="en-US" sz="1200" b="1" i="0" u="none" strike="noStrike" cap="none"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1"/>
                  </a:ext>
                </a:extLst>
              </a:tr>
              <a:tr h="370840">
                <a:tc>
                  <a:txBody>
                    <a:bodyPr/>
                    <a:lstStyle/>
                    <a:p>
                      <a:r>
                        <a:rPr lang="it-IT" sz="1200" b="0" i="0" u="none" strike="noStrike" cap="none" dirty="0">
                          <a:solidFill>
                            <a:schemeClr val="dk1"/>
                          </a:solidFill>
                          <a:latin typeface="Nunito"/>
                          <a:ea typeface="Nunito"/>
                          <a:cs typeface="Nunito"/>
                          <a:sym typeface="Nunito"/>
                        </a:rPr>
                        <a:t>Ireland</a:t>
                      </a:r>
                      <a:endParaRPr lang="en-US" sz="1200" b="0" i="0" u="none" strike="noStrike" cap="none" dirty="0">
                        <a:solidFill>
                          <a:schemeClr val="dk1"/>
                        </a:solidFill>
                        <a:latin typeface="Nunito"/>
                        <a:ea typeface="Nunito"/>
                        <a:cs typeface="Nunito"/>
                        <a:sym typeface="Nunito"/>
                      </a:endParaRPr>
                    </a:p>
                  </a:txBody>
                  <a:tcPr/>
                </a:tc>
                <a:tc>
                  <a:txBody>
                    <a:bodyPr/>
                    <a:lstStyle/>
                    <a:p>
                      <a:pPr algn="ctr"/>
                      <a:r>
                        <a:rPr lang="it-IT" sz="1200" b="1" i="0" u="none" strike="noStrike" cap="none" dirty="0">
                          <a:solidFill>
                            <a:srgbClr val="00B050"/>
                          </a:solidFill>
                          <a:latin typeface="Nunito"/>
                          <a:ea typeface="Nunito"/>
                          <a:cs typeface="Nunito"/>
                          <a:sym typeface="Nunito"/>
                        </a:rPr>
                        <a:t>OK</a:t>
                      </a:r>
                      <a:endParaRPr lang="en-US" sz="1200" b="1" i="0" u="none" strike="noStrike" cap="none"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2"/>
                  </a:ext>
                </a:extLst>
              </a:tr>
              <a:tr h="370840">
                <a:tc>
                  <a:txBody>
                    <a:bodyPr/>
                    <a:lstStyle/>
                    <a:p>
                      <a:r>
                        <a:rPr lang="it-IT" sz="1200" b="0" i="0" u="none" strike="noStrike" cap="none" dirty="0">
                          <a:solidFill>
                            <a:schemeClr val="dk1"/>
                          </a:solidFill>
                          <a:latin typeface="Nunito"/>
                          <a:ea typeface="Nunito"/>
                          <a:cs typeface="Nunito"/>
                          <a:sym typeface="Nunito"/>
                        </a:rPr>
                        <a:t>Portugal</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i="0" u="none" strike="noStrike" cap="none" dirty="0">
                          <a:solidFill>
                            <a:srgbClr val="00B050"/>
                          </a:solidFill>
                          <a:latin typeface="Nunito"/>
                          <a:ea typeface="Nunito"/>
                          <a:cs typeface="Nunito"/>
                          <a:sym typeface="Nunito"/>
                        </a:rPr>
                        <a:t>OK</a:t>
                      </a:r>
                      <a:endParaRPr lang="en-US" sz="1200" b="1" i="0" u="none" strike="noStrike" cap="none"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3"/>
                  </a:ext>
                </a:extLst>
              </a:tr>
              <a:tr h="370840">
                <a:tc>
                  <a:txBody>
                    <a:bodyPr/>
                    <a:lstStyle/>
                    <a:p>
                      <a:r>
                        <a:rPr lang="it-IT" sz="1200" b="0" i="0" u="none" strike="noStrike" cap="none" dirty="0">
                          <a:solidFill>
                            <a:schemeClr val="dk1"/>
                          </a:solidFill>
                          <a:latin typeface="Nunito"/>
                          <a:ea typeface="Nunito"/>
                          <a:cs typeface="Nunito"/>
                          <a:sym typeface="Nunito"/>
                        </a:rPr>
                        <a:t>Romania</a:t>
                      </a:r>
                      <a:endParaRPr lang="en-US" sz="1200" b="0" i="0" u="none" strike="noStrike" cap="none" dirty="0">
                        <a:solidFill>
                          <a:schemeClr val="dk1"/>
                        </a:solidFill>
                        <a:latin typeface="Nunito"/>
                        <a:ea typeface="Nunito"/>
                        <a:cs typeface="Nunito"/>
                        <a:sym typeface="Nunito"/>
                      </a:endParaRPr>
                    </a:p>
                  </a:txBody>
                  <a:tcPr/>
                </a:tc>
                <a:tc>
                  <a:txBody>
                    <a:bodyPr/>
                    <a:lstStyle/>
                    <a:p>
                      <a:pPr algn="ctr"/>
                      <a:r>
                        <a:rPr lang="it-IT" sz="1200" b="1" i="0" u="none" strike="noStrike" cap="none" dirty="0">
                          <a:solidFill>
                            <a:srgbClr val="00B050"/>
                          </a:solidFill>
                          <a:latin typeface="Nunito"/>
                          <a:ea typeface="Nunito"/>
                          <a:cs typeface="Nunito"/>
                          <a:sym typeface="Nunito"/>
                        </a:rPr>
                        <a:t>OK</a:t>
                      </a:r>
                      <a:endParaRPr lang="en-US" sz="1200" b="0" i="0" u="none" strike="noStrike" cap="none" dirty="0">
                        <a:solidFill>
                          <a:schemeClr val="dk1"/>
                        </a:solidFill>
                        <a:latin typeface="Nunito"/>
                        <a:ea typeface="Nunito"/>
                        <a:cs typeface="Nunito"/>
                        <a:sym typeface="Nunito"/>
                      </a:endParaRPr>
                    </a:p>
                  </a:txBody>
                  <a:tcPr/>
                </a:tc>
                <a:extLst>
                  <a:ext uri="{0D108BD9-81ED-4DB2-BD59-A6C34878D82A}">
                    <a16:rowId xmlns=""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25565289"/>
              </p:ext>
            </p:extLst>
          </p:nvPr>
        </p:nvGraphicFramePr>
        <p:xfrm>
          <a:off x="5724128" y="3579862"/>
          <a:ext cx="2304256" cy="370840"/>
        </p:xfrm>
        <a:graphic>
          <a:graphicData uri="http://schemas.openxmlformats.org/drawingml/2006/table">
            <a:tbl>
              <a:tblPr firstRow="1" bandRow="1">
                <a:tableStyleId>{11B854F4-DAD3-4796-B587-69EDEEDD8DB9}</a:tableStyleId>
              </a:tblPr>
              <a:tblGrid>
                <a:gridCol w="2304256">
                  <a:extLst>
                    <a:ext uri="{9D8B030D-6E8A-4147-A177-3AD203B41FA5}">
                      <a16:colId xmlns="" xmlns:a16="http://schemas.microsoft.com/office/drawing/2014/main" val="20000"/>
                    </a:ext>
                  </a:extLst>
                </a:gridCol>
              </a:tblGrid>
              <a:tr h="370840">
                <a:tc>
                  <a:txBody>
                    <a:bodyPr/>
                    <a:lstStyle/>
                    <a:p>
                      <a:pPr algn="ctr"/>
                      <a:r>
                        <a:rPr lang="it-IT" sz="1100" b="0" i="0" u="none" strike="noStrike" cap="none" dirty="0">
                          <a:solidFill>
                            <a:srgbClr val="00B050"/>
                          </a:solidFill>
                          <a:latin typeface="Mali" panose="00000500000000000000" pitchFamily="2" charset="-34"/>
                          <a:ea typeface="Calibri"/>
                          <a:cs typeface="Mali" panose="00000500000000000000" pitchFamily="2" charset="-34"/>
                          <a:sym typeface="Mali"/>
                        </a:rPr>
                        <a:t>All Partners Participated</a:t>
                      </a:r>
                      <a:endParaRPr lang="en-US" sz="1100" b="0" i="0" u="none" strike="noStrike" cap="none" dirty="0">
                        <a:solidFill>
                          <a:srgbClr val="00B050"/>
                        </a:solidFill>
                        <a:latin typeface="Mali" panose="00000500000000000000" pitchFamily="2" charset="-34"/>
                        <a:ea typeface="Calibri"/>
                        <a:cs typeface="Mali" panose="00000500000000000000" pitchFamily="2" charset="-34"/>
                        <a:sym typeface="Mali"/>
                      </a:endParaRPr>
                    </a:p>
                  </a:txBody>
                  <a:tcPr anchor="ctr"/>
                </a:tc>
                <a:extLst>
                  <a:ext uri="{0D108BD9-81ED-4DB2-BD59-A6C34878D82A}">
                    <a16:rowId xmlns=""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01928041"/>
              </p:ext>
            </p:extLst>
          </p:nvPr>
        </p:nvGraphicFramePr>
        <p:xfrm>
          <a:off x="5724128" y="4371950"/>
          <a:ext cx="2304256" cy="370840"/>
        </p:xfrm>
        <a:graphic>
          <a:graphicData uri="http://schemas.openxmlformats.org/drawingml/2006/table">
            <a:tbl>
              <a:tblPr firstRow="1" bandRow="1">
                <a:tableStyleId>{11B854F4-DAD3-4796-B587-69EDEEDD8DB9}</a:tableStyleId>
              </a:tblPr>
              <a:tblGrid>
                <a:gridCol w="2304256">
                  <a:extLst>
                    <a:ext uri="{9D8B030D-6E8A-4147-A177-3AD203B41FA5}">
                      <a16:colId xmlns="" xmlns:a16="http://schemas.microsoft.com/office/drawing/2014/main" val="20000"/>
                    </a:ext>
                  </a:extLst>
                </a:gridCol>
              </a:tblGrid>
              <a:tr h="370840">
                <a:tc>
                  <a:txBody>
                    <a:bodyPr/>
                    <a:lstStyle/>
                    <a:p>
                      <a:pPr algn="ctr"/>
                      <a:r>
                        <a:rPr lang="it-IT" sz="1100" b="0" i="0" u="none" strike="noStrike" cap="none" dirty="0">
                          <a:solidFill>
                            <a:srgbClr val="FF0000"/>
                          </a:solidFill>
                          <a:latin typeface="Mali" panose="00000500000000000000" pitchFamily="2" charset="-34"/>
                          <a:ea typeface="Calibri"/>
                          <a:cs typeface="Mali" panose="00000500000000000000" pitchFamily="2" charset="-34"/>
                          <a:sym typeface="Mali"/>
                        </a:rPr>
                        <a:t>Missing</a:t>
                      </a:r>
                      <a:endParaRPr lang="en-US" sz="1100" b="0" i="0" u="none" strike="noStrike" cap="none" dirty="0">
                        <a:solidFill>
                          <a:srgbClr val="FF0000"/>
                        </a:solidFill>
                        <a:latin typeface="Mali" panose="00000500000000000000" pitchFamily="2" charset="-34"/>
                        <a:ea typeface="Calibri"/>
                        <a:cs typeface="Mali" panose="00000500000000000000" pitchFamily="2" charset="-34"/>
                        <a:sym typeface="Mali"/>
                      </a:endParaRPr>
                    </a:p>
                  </a:txBody>
                  <a:tcPr anchor="ct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685660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671090"/>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3 – Creation of Handbook syllabus and structure</a:t>
            </a:r>
          </a:p>
        </p:txBody>
      </p:sp>
      <p:sp>
        <p:nvSpPr>
          <p:cNvPr id="776" name="Google Shape;776;p16"/>
          <p:cNvSpPr txBox="1">
            <a:spLocks noGrp="1"/>
          </p:cNvSpPr>
          <p:nvPr>
            <p:ph type="body" idx="1"/>
          </p:nvPr>
        </p:nvSpPr>
        <p:spPr>
          <a:xfrm>
            <a:off x="829000" y="1131590"/>
            <a:ext cx="4895128"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should propose the </a:t>
            </a:r>
            <a:r>
              <a:rPr lang="en-US" sz="1200" b="1" dirty="0"/>
              <a:t>handbook syllabus and structure</a:t>
            </a:r>
          </a:p>
          <a:p>
            <a:pPr marL="457200" lvl="1" indent="0">
              <a:buClr>
                <a:schemeClr val="dk1"/>
              </a:buClr>
              <a:buSzPts val="1100"/>
              <a:buNone/>
            </a:pPr>
            <a:r>
              <a:rPr lang="it-IT" sz="1200" i="1" dirty="0"/>
              <a:t>Templates: </a:t>
            </a:r>
            <a:r>
              <a:rPr lang="en-US" sz="1200" i="1" dirty="0"/>
              <a:t>WP2.D - Table of Contents for handbook</a:t>
            </a:r>
          </a:p>
          <a:p>
            <a:pPr marL="1257300" lvl="1" indent="0">
              <a:spcBef>
                <a:spcPts val="0"/>
              </a:spcBef>
              <a:buClr>
                <a:schemeClr val="dk1"/>
              </a:buClr>
              <a:buSzPts val="1100"/>
              <a:buNone/>
            </a:pPr>
            <a:r>
              <a:rPr lang="en-US" sz="1200" i="1" dirty="0"/>
              <a:t>WP2.E - Guidelines for the handbook production</a:t>
            </a:r>
          </a:p>
          <a:p>
            <a:pPr marL="171450" indent="-171450">
              <a:spcBef>
                <a:spcPts val="1000"/>
              </a:spcBef>
              <a:buClr>
                <a:schemeClr val="dk1"/>
              </a:buClr>
              <a:buSzPts val="1100"/>
              <a:buFont typeface="Arial" panose="020B0604020202020204" pitchFamily="34" charset="0"/>
              <a:buChar char="•"/>
            </a:pPr>
            <a:endParaRPr lang="it-IT" sz="1200" b="1" dirty="0"/>
          </a:p>
          <a:p>
            <a:pPr marL="171450" indent="-171450">
              <a:spcBef>
                <a:spcPts val="1000"/>
              </a:spcBef>
              <a:buClr>
                <a:schemeClr val="dk1"/>
              </a:buClr>
              <a:buSzPts val="1100"/>
              <a:buFont typeface="Arial" panose="020B0604020202020204" pitchFamily="34" charset="0"/>
              <a:buChar char="•"/>
            </a:pPr>
            <a:r>
              <a:rPr lang="it-IT" sz="1200" dirty="0"/>
              <a:t>Each partner should analyze and give feedback related to the handbook syllabus and structure</a:t>
            </a:r>
          </a:p>
          <a:p>
            <a:pPr marL="171450" indent="-171450">
              <a:spcBef>
                <a:spcPts val="100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should produce the final version of the </a:t>
            </a:r>
            <a:r>
              <a:rPr lang="en-US" sz="1200" b="1" dirty="0"/>
              <a:t>handbook syllabus and structure</a:t>
            </a:r>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graphicFrame>
        <p:nvGraphicFramePr>
          <p:cNvPr id="6" name="Table 5"/>
          <p:cNvGraphicFramePr>
            <a:graphicFrameLocks noGrp="1"/>
          </p:cNvGraphicFramePr>
          <p:nvPr>
            <p:extLst>
              <p:ext uri="{D42A27DB-BD31-4B8C-83A1-F6EECF244321}">
                <p14:modId xmlns:p14="http://schemas.microsoft.com/office/powerpoint/2010/main" val="2434671251"/>
              </p:ext>
            </p:extLst>
          </p:nvPr>
        </p:nvGraphicFramePr>
        <p:xfrm>
          <a:off x="5724128" y="3579862"/>
          <a:ext cx="2304256" cy="370840"/>
        </p:xfrm>
        <a:graphic>
          <a:graphicData uri="http://schemas.openxmlformats.org/drawingml/2006/table">
            <a:tbl>
              <a:tblPr firstRow="1" bandRow="1">
                <a:tableStyleId>{11B854F4-DAD3-4796-B587-69EDEEDD8DB9}</a:tableStyleId>
              </a:tblPr>
              <a:tblGrid>
                <a:gridCol w="2304256">
                  <a:extLst>
                    <a:ext uri="{9D8B030D-6E8A-4147-A177-3AD203B41FA5}">
                      <a16:colId xmlns="" xmlns:a16="http://schemas.microsoft.com/office/drawing/2014/main" val="20000"/>
                    </a:ext>
                  </a:extLst>
                </a:gridCol>
              </a:tblGrid>
              <a:tr h="370840">
                <a:tc>
                  <a:txBody>
                    <a:bodyPr/>
                    <a:lstStyle/>
                    <a:p>
                      <a:pPr algn="ctr"/>
                      <a:r>
                        <a:rPr lang="it-IT" sz="1100" b="0" i="0" u="none" strike="noStrike" cap="none" dirty="0">
                          <a:solidFill>
                            <a:srgbClr val="00B050"/>
                          </a:solidFill>
                          <a:latin typeface="Mali" panose="00000500000000000000" pitchFamily="2" charset="-34"/>
                          <a:ea typeface="Calibri"/>
                          <a:cs typeface="Mali" panose="00000500000000000000" pitchFamily="2" charset="-34"/>
                          <a:sym typeface="Mali"/>
                        </a:rPr>
                        <a:t>Available</a:t>
                      </a:r>
                      <a:endParaRPr lang="en-US" sz="1100" b="0" i="0" u="none" strike="noStrike" cap="none" dirty="0">
                        <a:solidFill>
                          <a:srgbClr val="00B050"/>
                        </a:solidFill>
                        <a:latin typeface="Mali" panose="00000500000000000000" pitchFamily="2" charset="-34"/>
                        <a:ea typeface="Calibri"/>
                        <a:cs typeface="Mali" panose="00000500000000000000" pitchFamily="2" charset="-34"/>
                        <a:sym typeface="Mali"/>
                      </a:endParaRPr>
                    </a:p>
                  </a:txBody>
                  <a:tcPr anchor="ctr"/>
                </a:tc>
                <a:extLst>
                  <a:ext uri="{0D108BD9-81ED-4DB2-BD59-A6C34878D82A}">
                    <a16:rowId xmlns=""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94283162"/>
              </p:ext>
            </p:extLst>
          </p:nvPr>
        </p:nvGraphicFramePr>
        <p:xfrm>
          <a:off x="5724128" y="1635646"/>
          <a:ext cx="2304256" cy="370840"/>
        </p:xfrm>
        <a:graphic>
          <a:graphicData uri="http://schemas.openxmlformats.org/drawingml/2006/table">
            <a:tbl>
              <a:tblPr firstRow="1" bandRow="1">
                <a:tableStyleId>{11B854F4-DAD3-4796-B587-69EDEEDD8DB9}</a:tableStyleId>
              </a:tblPr>
              <a:tblGrid>
                <a:gridCol w="2304256">
                  <a:extLst>
                    <a:ext uri="{9D8B030D-6E8A-4147-A177-3AD203B41FA5}">
                      <a16:colId xmlns="" xmlns:a16="http://schemas.microsoft.com/office/drawing/2014/main" val="20000"/>
                    </a:ext>
                  </a:extLst>
                </a:gridCol>
              </a:tblGrid>
              <a:tr h="370840">
                <a:tc>
                  <a:txBody>
                    <a:bodyPr/>
                    <a:lstStyle/>
                    <a:p>
                      <a:pPr algn="ctr"/>
                      <a:r>
                        <a:rPr lang="it-IT" sz="1100" b="0" i="0" u="none" strike="noStrike" cap="none" dirty="0">
                          <a:solidFill>
                            <a:srgbClr val="00B050"/>
                          </a:solidFill>
                          <a:latin typeface="Mali" panose="00000500000000000000" pitchFamily="2" charset="-34"/>
                          <a:ea typeface="Calibri"/>
                          <a:cs typeface="Mali" panose="00000500000000000000" pitchFamily="2" charset="-34"/>
                          <a:sym typeface="Mali"/>
                        </a:rPr>
                        <a:t>Available</a:t>
                      </a:r>
                      <a:endParaRPr lang="en-US" sz="1100" b="0" i="0" u="none" strike="noStrike" cap="none" dirty="0">
                        <a:solidFill>
                          <a:srgbClr val="00B050"/>
                        </a:solidFill>
                        <a:latin typeface="Mali" panose="00000500000000000000" pitchFamily="2" charset="-34"/>
                        <a:ea typeface="Calibri"/>
                        <a:cs typeface="Mali" panose="00000500000000000000" pitchFamily="2" charset="-34"/>
                        <a:sym typeface="Mali"/>
                      </a:endParaRPr>
                    </a:p>
                  </a:txBody>
                  <a:tcPr anchor="ctr"/>
                </a:tc>
                <a:extLst>
                  <a:ext uri="{0D108BD9-81ED-4DB2-BD59-A6C34878D82A}">
                    <a16:rowId xmlns=""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64379265"/>
              </p:ext>
            </p:extLst>
          </p:nvPr>
        </p:nvGraphicFramePr>
        <p:xfrm>
          <a:off x="5724128" y="2571750"/>
          <a:ext cx="2304256" cy="762000"/>
        </p:xfrm>
        <a:graphic>
          <a:graphicData uri="http://schemas.openxmlformats.org/drawingml/2006/table">
            <a:tbl>
              <a:tblPr firstRow="1" bandRow="1">
                <a:tableStyleId>{11B854F4-DAD3-4796-B587-69EDEEDD8DB9}</a:tableStyleId>
              </a:tblPr>
              <a:tblGrid>
                <a:gridCol w="2304256">
                  <a:extLst>
                    <a:ext uri="{9D8B030D-6E8A-4147-A177-3AD203B41FA5}">
                      <a16:colId xmlns="" xmlns:a16="http://schemas.microsoft.com/office/drawing/2014/main" val="20000"/>
                    </a:ext>
                  </a:extLst>
                </a:gridCol>
              </a:tblGrid>
              <a:tr h="370840">
                <a:tc>
                  <a:txBody>
                    <a:bodyPr/>
                    <a:lstStyle/>
                    <a:p>
                      <a:pPr algn="ctr"/>
                      <a:r>
                        <a:rPr lang="it-IT" sz="1100" b="0" i="0" u="none" strike="noStrike" cap="none" dirty="0">
                          <a:solidFill>
                            <a:srgbClr val="00B050"/>
                          </a:solidFill>
                          <a:latin typeface="Mali" panose="00000500000000000000" pitchFamily="2" charset="-34"/>
                          <a:ea typeface="Calibri"/>
                          <a:cs typeface="Mali" panose="00000500000000000000" pitchFamily="2" charset="-34"/>
                          <a:sym typeface="Mali"/>
                        </a:rPr>
                        <a:t>The handbook syllabus and structure has been presented and approved during the partners meeting in Florence </a:t>
                      </a:r>
                      <a:endParaRPr lang="en-US" sz="1100" b="0" i="0" u="none" strike="noStrike" cap="none" dirty="0">
                        <a:solidFill>
                          <a:srgbClr val="00B050"/>
                        </a:solidFill>
                        <a:latin typeface="Mali" panose="00000500000000000000" pitchFamily="2" charset="-34"/>
                        <a:ea typeface="Calibri"/>
                        <a:cs typeface="Mali" panose="00000500000000000000" pitchFamily="2" charset="-34"/>
                        <a:sym typeface="Mali"/>
                      </a:endParaRPr>
                    </a:p>
                  </a:txBody>
                  <a:tcPr anchor="ct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103030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55526"/>
            <a:ext cx="6902100" cy="460500"/>
          </a:xfrm>
          <a:prstGeom prst="rect">
            <a:avLst/>
          </a:prstGeom>
        </p:spPr>
        <p:txBody>
          <a:bodyPr spcFirstLastPara="1" wrap="square" lIns="0" tIns="0" rIns="0" bIns="0" anchor="b" anchorCtr="0">
            <a:noAutofit/>
          </a:bodyPr>
          <a:lstStyle/>
          <a:p>
            <a:pPr>
              <a:lnSpc>
                <a:spcPct val="115000"/>
              </a:lnSpc>
            </a:pPr>
            <a:r>
              <a:rPr lang="en-US" dirty="0">
                <a:solidFill>
                  <a:schemeClr val="tx1"/>
                </a:solidFill>
                <a:latin typeface="Mali" panose="00000500000000000000" pitchFamily="2" charset="-34"/>
                <a:ea typeface="Calibri"/>
                <a:cs typeface="Mali" panose="00000500000000000000" pitchFamily="2" charset="-34"/>
                <a:sym typeface="Arial"/>
              </a:rPr>
              <a:t>4 – Creation of Chapters contents</a:t>
            </a:r>
          </a:p>
        </p:txBody>
      </p:sp>
      <p:sp>
        <p:nvSpPr>
          <p:cNvPr id="776" name="Google Shape;776;p16"/>
          <p:cNvSpPr txBox="1">
            <a:spLocks noGrp="1"/>
          </p:cNvSpPr>
          <p:nvPr>
            <p:ph type="body" idx="1"/>
          </p:nvPr>
        </p:nvSpPr>
        <p:spPr>
          <a:xfrm>
            <a:off x="179512" y="1275606"/>
            <a:ext cx="4895128"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should propose the contents of the </a:t>
            </a:r>
            <a:r>
              <a:rPr lang="en-US" sz="1200" b="1" dirty="0"/>
              <a:t>5 chapters of the handbook</a:t>
            </a:r>
            <a:r>
              <a:rPr lang="en-US" sz="1200" dirty="0"/>
              <a:t>:</a:t>
            </a:r>
          </a:p>
          <a:p>
            <a:pPr marL="628650" lvl="1" indent="-171450">
              <a:spcBef>
                <a:spcPts val="0"/>
              </a:spcBef>
              <a:buClr>
                <a:schemeClr val="dk1"/>
              </a:buClr>
              <a:buSzPts val="1100"/>
              <a:buFont typeface="Arial" panose="020B0604020202020204" pitchFamily="34" charset="0"/>
              <a:buChar char="•"/>
            </a:pPr>
            <a:r>
              <a:rPr lang="en-US" sz="1200" dirty="0"/>
              <a:t>Chapter 1: The concept of pedagogical documentation in childhood education</a:t>
            </a:r>
          </a:p>
          <a:p>
            <a:pPr marL="628650" lvl="1" indent="-171450">
              <a:spcBef>
                <a:spcPts val="0"/>
              </a:spcBef>
              <a:buClr>
                <a:schemeClr val="dk1"/>
              </a:buClr>
              <a:buSzPts val="1100"/>
              <a:buFont typeface="Arial" panose="020B0604020202020204" pitchFamily="34" charset="0"/>
              <a:buChar char="•"/>
            </a:pPr>
            <a:r>
              <a:rPr lang="en-US" sz="1200" dirty="0"/>
              <a:t>Chapter 2: Relationship between pedagogical documentation and children's learning</a:t>
            </a:r>
          </a:p>
          <a:p>
            <a:pPr marL="628650" lvl="1" indent="-171450">
              <a:spcBef>
                <a:spcPts val="0"/>
              </a:spcBef>
              <a:buClr>
                <a:schemeClr val="dk1"/>
              </a:buClr>
              <a:buSzPts val="1100"/>
              <a:buFont typeface="Arial" panose="020B0604020202020204" pitchFamily="34" charset="0"/>
              <a:buChar char="•"/>
            </a:pPr>
            <a:r>
              <a:rPr lang="en-US" sz="1200" dirty="0"/>
              <a:t>Chapter 3: Participatory Pedagogies in Childhood Education</a:t>
            </a:r>
          </a:p>
          <a:p>
            <a:pPr marL="628650" lvl="1" indent="-171450">
              <a:spcBef>
                <a:spcPts val="0"/>
              </a:spcBef>
              <a:buClr>
                <a:schemeClr val="dk1"/>
              </a:buClr>
              <a:buSzPts val="1100"/>
              <a:buFont typeface="Arial" panose="020B0604020202020204" pitchFamily="34" charset="0"/>
              <a:buChar char="•"/>
            </a:pPr>
            <a:r>
              <a:rPr lang="en-US" sz="1200" dirty="0"/>
              <a:t>Chapter 4: Holistic approach</a:t>
            </a:r>
          </a:p>
          <a:p>
            <a:pPr marL="628650" lvl="1" indent="-171450">
              <a:spcBef>
                <a:spcPts val="0"/>
              </a:spcBef>
              <a:buClr>
                <a:schemeClr val="dk1"/>
              </a:buClr>
              <a:buSzPts val="1100"/>
              <a:buFont typeface="Arial" panose="020B0604020202020204" pitchFamily="34" charset="0"/>
              <a:buChar char="•"/>
            </a:pPr>
            <a:r>
              <a:rPr lang="en-US" sz="1200" dirty="0"/>
              <a:t>Chapter 5: Ethical principles in pedagogical documentation</a:t>
            </a:r>
          </a:p>
          <a:p>
            <a:pPr marL="628650" lvl="1" indent="-171450">
              <a:spcBef>
                <a:spcPts val="0"/>
              </a:spcBef>
              <a:buClr>
                <a:schemeClr val="dk1"/>
              </a:buClr>
              <a:buSzPts val="1100"/>
              <a:buFont typeface="Arial" panose="020B0604020202020204" pitchFamily="34" charset="0"/>
              <a:buChar char="•"/>
            </a:pPr>
            <a:endParaRPr lang="it-IT" sz="1200" b="1" dirty="0"/>
          </a:p>
          <a:p>
            <a:pPr marL="628650" lvl="1" indent="-171450">
              <a:spcBef>
                <a:spcPts val="0"/>
              </a:spcBef>
              <a:buClr>
                <a:schemeClr val="dk1"/>
              </a:buClr>
              <a:buSzPts val="1100"/>
              <a:buFont typeface="Arial" panose="020B0604020202020204" pitchFamily="34" charset="0"/>
              <a:buChar char="•"/>
            </a:pPr>
            <a:endParaRPr lang="it-IT" sz="1200" b="1" dirty="0"/>
          </a:p>
          <a:p>
            <a:pPr marL="628650" lvl="1" indent="-171450">
              <a:spcBef>
                <a:spcPts val="0"/>
              </a:spcBef>
              <a:buClr>
                <a:schemeClr val="dk1"/>
              </a:buClr>
              <a:buSzPts val="1100"/>
              <a:buFont typeface="Arial" panose="020B0604020202020204" pitchFamily="34" charset="0"/>
              <a:buChar char="•"/>
            </a:pPr>
            <a:endParaRPr lang="it-IT" sz="1200" b="1"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should contribute to the adaptation of the handbook contents to childhood education professionals</a:t>
            </a:r>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graphicFrame>
        <p:nvGraphicFramePr>
          <p:cNvPr id="6" name="Table 5"/>
          <p:cNvGraphicFramePr>
            <a:graphicFrameLocks noGrp="1"/>
          </p:cNvGraphicFramePr>
          <p:nvPr>
            <p:extLst>
              <p:ext uri="{D42A27DB-BD31-4B8C-83A1-F6EECF244321}">
                <p14:modId xmlns:p14="http://schemas.microsoft.com/office/powerpoint/2010/main" val="2364737865"/>
              </p:ext>
            </p:extLst>
          </p:nvPr>
        </p:nvGraphicFramePr>
        <p:xfrm>
          <a:off x="5652120" y="1059582"/>
          <a:ext cx="2304256" cy="1905000"/>
        </p:xfrm>
        <a:graphic>
          <a:graphicData uri="http://schemas.openxmlformats.org/drawingml/2006/table">
            <a:tbl>
              <a:tblPr firstRow="1" bandRow="1">
                <a:tableStyleId>{11B854F4-DAD3-4796-B587-69EDEEDD8DB9}</a:tableStyleId>
              </a:tblPr>
              <a:tblGrid>
                <a:gridCol w="1191857">
                  <a:extLst>
                    <a:ext uri="{9D8B030D-6E8A-4147-A177-3AD203B41FA5}">
                      <a16:colId xmlns="" xmlns:a16="http://schemas.microsoft.com/office/drawing/2014/main" val="20000"/>
                    </a:ext>
                  </a:extLst>
                </a:gridCol>
                <a:gridCol w="1112399">
                  <a:extLst>
                    <a:ext uri="{9D8B030D-6E8A-4147-A177-3AD203B41FA5}">
                      <a16:colId xmlns="" xmlns:a16="http://schemas.microsoft.com/office/drawing/2014/main" val="20001"/>
                    </a:ext>
                  </a:extLst>
                </a:gridCol>
              </a:tblGrid>
              <a:tr h="0">
                <a:tc>
                  <a:txBody>
                    <a:bodyPr/>
                    <a:lstStyle/>
                    <a:p>
                      <a:pPr algn="ctr"/>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Chapters</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tc>
                  <a:txBody>
                    <a:bodyPr/>
                    <a:lstStyle/>
                    <a:p>
                      <a:pPr algn="ctr"/>
                      <a:r>
                        <a:rPr lang="en-US" sz="1100" b="1" i="0" u="none" strike="noStrike" cap="none" dirty="0">
                          <a:solidFill>
                            <a:schemeClr val="tx1"/>
                          </a:solidFill>
                          <a:latin typeface="Mali" panose="00000500000000000000" pitchFamily="2" charset="-34"/>
                          <a:ea typeface="Calibri"/>
                          <a:cs typeface="Mali" panose="00000500000000000000" pitchFamily="2" charset="-34"/>
                          <a:sym typeface="Mali"/>
                        </a:rPr>
                        <a:t>Status</a:t>
                      </a:r>
                    </a:p>
                  </a:txBody>
                  <a:tcPr/>
                </a:tc>
                <a:extLst>
                  <a:ext uri="{0D108BD9-81ED-4DB2-BD59-A6C34878D82A}">
                    <a16:rowId xmlns="" xmlns:a16="http://schemas.microsoft.com/office/drawing/2014/main" val="10000"/>
                  </a:ext>
                </a:extLst>
              </a:tr>
              <a:tr h="0">
                <a:tc>
                  <a:txBody>
                    <a:bodyPr/>
                    <a:lstStyle/>
                    <a:p>
                      <a:pPr marL="41910">
                        <a:lnSpc>
                          <a:spcPct val="115000"/>
                        </a:lnSpc>
                        <a:spcBef>
                          <a:spcPts val="600"/>
                        </a:spcBef>
                        <a:spcAft>
                          <a:spcPts val="600"/>
                        </a:spcAft>
                      </a:pPr>
                      <a:r>
                        <a:rPr lang="en-US" sz="1050" b="0" i="0" u="none" strike="noStrike" cap="none" dirty="0">
                          <a:solidFill>
                            <a:schemeClr val="dk1"/>
                          </a:solidFill>
                          <a:latin typeface="Nunito"/>
                          <a:ea typeface="Nunito"/>
                          <a:cs typeface="Nunito"/>
                          <a:sym typeface="Nunito"/>
                        </a:rPr>
                        <a:t>Introduction</a:t>
                      </a:r>
                      <a:endParaRPr lang="it-IT" sz="1050" b="0" i="0" u="none" strike="noStrike" cap="none" dirty="0">
                        <a:solidFill>
                          <a:schemeClr val="dk1"/>
                        </a:solidFill>
                        <a:latin typeface="Nunito"/>
                        <a:ea typeface="Nunito"/>
                        <a:cs typeface="Nunito"/>
                        <a:sym typeface="Nunito"/>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1"/>
                  </a:ext>
                </a:extLst>
              </a:tr>
              <a:tr h="0">
                <a:tc>
                  <a:txBody>
                    <a:bodyPr/>
                    <a:lstStyle/>
                    <a:p>
                      <a:pPr marL="41910">
                        <a:lnSpc>
                          <a:spcPct val="115000"/>
                        </a:lnSpc>
                        <a:spcBef>
                          <a:spcPts val="600"/>
                        </a:spcBef>
                        <a:spcAft>
                          <a:spcPts val="600"/>
                        </a:spcAft>
                      </a:pPr>
                      <a:r>
                        <a:rPr lang="it-IT" sz="1050" b="0" i="0" u="none" strike="noStrike" cap="none" dirty="0">
                          <a:solidFill>
                            <a:schemeClr val="dk1"/>
                          </a:solidFill>
                          <a:latin typeface="Nunito"/>
                          <a:ea typeface="Nunito"/>
                          <a:cs typeface="Nunito"/>
                          <a:sym typeface="Nunito"/>
                        </a:rPr>
                        <a:t>Chapter 1</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i="0" u="none" strike="noStrike" cap="none" dirty="0">
                          <a:solidFill>
                            <a:srgbClr val="00B050"/>
                          </a:solidFill>
                          <a:latin typeface="Nunito"/>
                          <a:ea typeface="Nunito"/>
                          <a:cs typeface="Nunito"/>
                          <a:sym typeface="Nunito"/>
                        </a:rPr>
                        <a:t>OK</a:t>
                      </a: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2"/>
                  </a:ext>
                </a:extLst>
              </a:tr>
              <a:tr h="0">
                <a:tc>
                  <a:txBody>
                    <a:bodyPr/>
                    <a:lstStyle/>
                    <a:p>
                      <a:pPr marL="41910">
                        <a:lnSpc>
                          <a:spcPct val="115000"/>
                        </a:lnSpc>
                        <a:spcBef>
                          <a:spcPts val="600"/>
                        </a:spcBef>
                        <a:spcAft>
                          <a:spcPts val="600"/>
                        </a:spcAft>
                      </a:pPr>
                      <a:r>
                        <a:rPr lang="it-IT" sz="1050" b="0" i="0" u="none" strike="noStrike" cap="none" dirty="0">
                          <a:solidFill>
                            <a:schemeClr val="dk1"/>
                          </a:solidFill>
                          <a:latin typeface="Nunito"/>
                          <a:ea typeface="Nunito"/>
                          <a:cs typeface="Nunito"/>
                          <a:sym typeface="Nunito"/>
                        </a:rPr>
                        <a:t>Chapter 2</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i="0" u="none" strike="noStrike" cap="none" dirty="0">
                          <a:solidFill>
                            <a:srgbClr val="00B050"/>
                          </a:solidFill>
                          <a:latin typeface="Nunito"/>
                          <a:ea typeface="Nunito"/>
                          <a:cs typeface="Nunito"/>
                          <a:sym typeface="Nunito"/>
                        </a:rPr>
                        <a:t>OK</a:t>
                      </a: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3"/>
                  </a:ext>
                </a:extLst>
              </a:tr>
              <a:tr h="0">
                <a:tc>
                  <a:txBody>
                    <a:bodyPr/>
                    <a:lstStyle/>
                    <a:p>
                      <a:pPr marL="41910">
                        <a:lnSpc>
                          <a:spcPct val="115000"/>
                        </a:lnSpc>
                        <a:spcBef>
                          <a:spcPts val="600"/>
                        </a:spcBef>
                        <a:spcAft>
                          <a:spcPts val="600"/>
                        </a:spcAft>
                      </a:pPr>
                      <a:r>
                        <a:rPr lang="it-IT" sz="1050" b="0" i="0" u="none" strike="noStrike" cap="none" dirty="0">
                          <a:solidFill>
                            <a:schemeClr val="dk1"/>
                          </a:solidFill>
                          <a:latin typeface="Nunito"/>
                          <a:ea typeface="Nunito"/>
                          <a:cs typeface="Nunito"/>
                          <a:sym typeface="Nunito"/>
                        </a:rPr>
                        <a:t>Chapter 3</a:t>
                      </a:r>
                    </a:p>
                  </a:txBody>
                  <a:tcPr marL="68580" marR="68580" marT="0" marB="0" anchor="ctr"/>
                </a:tc>
                <a:tc>
                  <a:txBody>
                    <a:bodyPr/>
                    <a:lstStyle/>
                    <a:p>
                      <a:pPr algn="ctr"/>
                      <a:r>
                        <a:rPr lang="it-IT" sz="1200" b="1" i="0" u="none" strike="noStrike" cap="none" dirty="0">
                          <a:solidFill>
                            <a:srgbClr val="00B050"/>
                          </a:solidFill>
                          <a:latin typeface="Nunito"/>
                          <a:ea typeface="Nunito"/>
                          <a:cs typeface="Nunito"/>
                          <a:sym typeface="Nunito"/>
                        </a:rPr>
                        <a:t>OK</a:t>
                      </a:r>
                      <a:endParaRPr lang="en-US" sz="1200" b="0" i="0" u="none" strike="noStrike" cap="none" dirty="0">
                        <a:solidFill>
                          <a:schemeClr val="dk1"/>
                        </a:solidFill>
                        <a:latin typeface="Nunito"/>
                        <a:ea typeface="Nunito"/>
                        <a:cs typeface="Nunito"/>
                        <a:sym typeface="Nunito"/>
                      </a:endParaRPr>
                    </a:p>
                  </a:txBody>
                  <a:tcPr anchor="ctr"/>
                </a:tc>
                <a:extLst>
                  <a:ext uri="{0D108BD9-81ED-4DB2-BD59-A6C34878D82A}">
                    <a16:rowId xmlns="" xmlns:a16="http://schemas.microsoft.com/office/drawing/2014/main" val="10004"/>
                  </a:ext>
                </a:extLst>
              </a:tr>
              <a:tr h="0">
                <a:tc>
                  <a:txBody>
                    <a:bodyPr/>
                    <a:lstStyle/>
                    <a:p>
                      <a:pPr marL="41910">
                        <a:lnSpc>
                          <a:spcPct val="115000"/>
                        </a:lnSpc>
                        <a:spcBef>
                          <a:spcPts val="600"/>
                        </a:spcBef>
                        <a:spcAft>
                          <a:spcPts val="600"/>
                        </a:spcAft>
                      </a:pPr>
                      <a:r>
                        <a:rPr lang="it-IT" sz="1050" b="0" i="0" u="none" strike="noStrike" cap="none" dirty="0">
                          <a:solidFill>
                            <a:schemeClr val="dk1"/>
                          </a:solidFill>
                          <a:latin typeface="Nunito"/>
                          <a:ea typeface="Nunito"/>
                          <a:cs typeface="Nunito"/>
                          <a:sym typeface="Nunito"/>
                        </a:rPr>
                        <a:t>Chapter 4</a:t>
                      </a:r>
                    </a:p>
                  </a:txBody>
                  <a:tcPr marL="68580" marR="68580" marT="0" marB="0" anchor="ctr"/>
                </a:tc>
                <a:tc>
                  <a:txBody>
                    <a:bodyPr/>
                    <a:lstStyle/>
                    <a:p>
                      <a:pPr algn="ctr"/>
                      <a:r>
                        <a:rPr lang="it-IT" sz="1200" b="1" i="0" u="none" strike="noStrike" cap="none" dirty="0">
                          <a:solidFill>
                            <a:srgbClr val="00B050"/>
                          </a:solidFill>
                          <a:latin typeface="Nunito"/>
                          <a:ea typeface="Nunito"/>
                          <a:cs typeface="Nunito"/>
                          <a:sym typeface="Nunito"/>
                        </a:rPr>
                        <a:t>OK</a:t>
                      </a:r>
                      <a:endParaRPr lang="en-US" sz="1200" b="0" i="0" u="none" strike="noStrike" cap="none" dirty="0">
                        <a:solidFill>
                          <a:schemeClr val="dk1"/>
                        </a:solidFill>
                        <a:latin typeface="Nunito"/>
                        <a:ea typeface="Nunito"/>
                        <a:cs typeface="Nunito"/>
                        <a:sym typeface="Nunito"/>
                      </a:endParaRPr>
                    </a:p>
                  </a:txBody>
                  <a:tcPr anchor="ctr"/>
                </a:tc>
                <a:extLst>
                  <a:ext uri="{0D108BD9-81ED-4DB2-BD59-A6C34878D82A}">
                    <a16:rowId xmlns="" xmlns:a16="http://schemas.microsoft.com/office/drawing/2014/main" val="10005"/>
                  </a:ext>
                </a:extLst>
              </a:tr>
              <a:tr h="0">
                <a:tc>
                  <a:txBody>
                    <a:bodyPr/>
                    <a:lstStyle/>
                    <a:p>
                      <a:pPr marL="41910">
                        <a:lnSpc>
                          <a:spcPct val="115000"/>
                        </a:lnSpc>
                        <a:spcBef>
                          <a:spcPts val="600"/>
                        </a:spcBef>
                        <a:spcAft>
                          <a:spcPts val="600"/>
                        </a:spcAft>
                      </a:pPr>
                      <a:r>
                        <a:rPr lang="it-IT" sz="1050" b="0" i="0" u="none" strike="noStrike" cap="none" dirty="0">
                          <a:solidFill>
                            <a:schemeClr val="dk1"/>
                          </a:solidFill>
                          <a:latin typeface="Nunito"/>
                          <a:ea typeface="Nunito"/>
                          <a:cs typeface="Nunito"/>
                          <a:sym typeface="Nunito"/>
                        </a:rPr>
                        <a:t>Chapter 5</a:t>
                      </a:r>
                    </a:p>
                  </a:txBody>
                  <a:tcPr marL="68580" marR="68580" marT="0" marB="0" anchor="ctr"/>
                </a:tc>
                <a:tc>
                  <a:txBody>
                    <a:bodyPr/>
                    <a:lstStyle/>
                    <a:p>
                      <a:pPr algn="ctr"/>
                      <a:r>
                        <a:rPr lang="it-IT" sz="1200" b="1" i="0" u="none" strike="noStrike" cap="none" dirty="0">
                          <a:solidFill>
                            <a:srgbClr val="00B050"/>
                          </a:solidFill>
                          <a:latin typeface="Nunito"/>
                          <a:ea typeface="Nunito"/>
                          <a:cs typeface="Nunito"/>
                          <a:sym typeface="Nunito"/>
                        </a:rPr>
                        <a:t>OK</a:t>
                      </a:r>
                      <a:endParaRPr lang="en-US" sz="1200" b="0" i="0" u="none" strike="noStrike" cap="none" dirty="0">
                        <a:solidFill>
                          <a:schemeClr val="dk1"/>
                        </a:solidFill>
                        <a:latin typeface="Nunito"/>
                        <a:ea typeface="Nunito"/>
                        <a:cs typeface="Nunito"/>
                        <a:sym typeface="Nunito"/>
                      </a:endParaRPr>
                    </a:p>
                  </a:txBody>
                  <a:tcPr anchor="ctr"/>
                </a:tc>
                <a:extLst>
                  <a:ext uri="{0D108BD9-81ED-4DB2-BD59-A6C34878D82A}">
                    <a16:rowId xmlns="" xmlns:a16="http://schemas.microsoft.com/office/drawing/2014/main" val="10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06059332"/>
              </p:ext>
            </p:extLst>
          </p:nvPr>
        </p:nvGraphicFramePr>
        <p:xfrm>
          <a:off x="5652120" y="3147814"/>
          <a:ext cx="2304256" cy="1524000"/>
        </p:xfrm>
        <a:graphic>
          <a:graphicData uri="http://schemas.openxmlformats.org/drawingml/2006/table">
            <a:tbl>
              <a:tblPr firstRow="1" bandRow="1">
                <a:tableStyleId>{11B854F4-DAD3-4796-B587-69EDEEDD8DB9}</a:tableStyleId>
              </a:tblPr>
              <a:tblGrid>
                <a:gridCol w="1152128">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tblGrid>
              <a:tr h="370840">
                <a:tc>
                  <a:txBody>
                    <a:bodyPr/>
                    <a:lstStyle/>
                    <a:p>
                      <a:pPr algn="ctr"/>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Country</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tc>
                <a:tc>
                  <a:txBody>
                    <a:bodyPr/>
                    <a:lstStyle/>
                    <a:p>
                      <a:pPr algn="ctr"/>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National Contribution</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tc>
                <a:extLst>
                  <a:ext uri="{0D108BD9-81ED-4DB2-BD59-A6C34878D82A}">
                    <a16:rowId xmlns="" xmlns:a16="http://schemas.microsoft.com/office/drawing/2014/main" val="10000"/>
                  </a:ext>
                </a:extLst>
              </a:tr>
              <a:tr h="252000">
                <a:tc>
                  <a:txBody>
                    <a:bodyPr/>
                    <a:lstStyle/>
                    <a:p>
                      <a:r>
                        <a:rPr lang="it-IT" sz="1050" b="0" i="0" u="none" strike="noStrike" cap="none" dirty="0">
                          <a:solidFill>
                            <a:schemeClr val="dk1"/>
                          </a:solidFill>
                          <a:latin typeface="Nunito"/>
                          <a:ea typeface="Nunito"/>
                          <a:cs typeface="Nunito"/>
                          <a:sym typeface="Nunito"/>
                        </a:rPr>
                        <a:t>Italy</a:t>
                      </a:r>
                      <a:endParaRPr lang="en-US" sz="105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i="0" u="none" strike="noStrike" cap="none" dirty="0">
                          <a:solidFill>
                            <a:srgbClr val="00B050"/>
                          </a:solidFill>
                          <a:latin typeface="Nunito"/>
                          <a:ea typeface="Nunito"/>
                          <a:cs typeface="Nunito"/>
                          <a:sym typeface="Nunito"/>
                        </a:rPr>
                        <a:t>OK</a:t>
                      </a:r>
                      <a:endParaRPr lang="en-US" sz="1200" b="1" i="0" u="none" strike="noStrike" cap="none"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1"/>
                  </a:ext>
                </a:extLst>
              </a:tr>
              <a:tr h="252000">
                <a:tc>
                  <a:txBody>
                    <a:bodyPr/>
                    <a:lstStyle/>
                    <a:p>
                      <a:r>
                        <a:rPr lang="it-IT" sz="1050" b="0" i="0" u="none" strike="noStrike" cap="none" dirty="0">
                          <a:solidFill>
                            <a:schemeClr val="dk1"/>
                          </a:solidFill>
                          <a:latin typeface="Nunito"/>
                          <a:ea typeface="Nunito"/>
                          <a:cs typeface="Nunito"/>
                          <a:sym typeface="Nunito"/>
                        </a:rPr>
                        <a:t>Ireland</a:t>
                      </a:r>
                      <a:endParaRPr lang="en-US" sz="1050" b="0" i="0" u="none" strike="noStrike" cap="none" dirty="0">
                        <a:solidFill>
                          <a:schemeClr val="dk1"/>
                        </a:solidFill>
                        <a:latin typeface="Nunito"/>
                        <a:ea typeface="Nunito"/>
                        <a:cs typeface="Nunito"/>
                        <a:sym typeface="Nunito"/>
                      </a:endParaRPr>
                    </a:p>
                  </a:txBody>
                  <a:tcPr/>
                </a:tc>
                <a:tc>
                  <a:txBody>
                    <a:bodyPr/>
                    <a:lstStyle/>
                    <a:p>
                      <a:pPr algn="ctr"/>
                      <a:r>
                        <a:rPr lang="it-IT" sz="1200" b="1" i="0" u="none" strike="noStrike" cap="none" dirty="0">
                          <a:solidFill>
                            <a:srgbClr val="00B050"/>
                          </a:solidFill>
                          <a:latin typeface="Nunito"/>
                          <a:ea typeface="Nunito"/>
                          <a:cs typeface="Nunito"/>
                          <a:sym typeface="Nunito"/>
                        </a:rPr>
                        <a:t>OK</a:t>
                      </a:r>
                      <a:endParaRPr lang="en-US" sz="1200" b="1" i="0" u="none" strike="noStrike" cap="none"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2"/>
                  </a:ext>
                </a:extLst>
              </a:tr>
              <a:tr h="252000">
                <a:tc>
                  <a:txBody>
                    <a:bodyPr/>
                    <a:lstStyle/>
                    <a:p>
                      <a:r>
                        <a:rPr lang="it-IT" sz="1050" b="0" i="0" u="none" strike="noStrike" cap="none" dirty="0">
                          <a:solidFill>
                            <a:schemeClr val="dk1"/>
                          </a:solidFill>
                          <a:latin typeface="Nunito"/>
                          <a:ea typeface="Nunito"/>
                          <a:cs typeface="Nunito"/>
                          <a:sym typeface="Nunito"/>
                        </a:rPr>
                        <a:t>Portugal</a:t>
                      </a:r>
                      <a:endParaRPr lang="en-US" sz="105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i="0" u="none" strike="noStrike" cap="none" dirty="0">
                          <a:solidFill>
                            <a:srgbClr val="00B050"/>
                          </a:solidFill>
                          <a:latin typeface="Nunito"/>
                          <a:ea typeface="Nunito"/>
                          <a:cs typeface="Nunito"/>
                          <a:sym typeface="Nunito"/>
                        </a:rPr>
                        <a:t>OK</a:t>
                      </a:r>
                      <a:endParaRPr lang="en-US" sz="1200" b="1" i="0" u="none" strike="noStrike" cap="none"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3"/>
                  </a:ext>
                </a:extLst>
              </a:tr>
              <a:tr h="252000">
                <a:tc>
                  <a:txBody>
                    <a:bodyPr/>
                    <a:lstStyle/>
                    <a:p>
                      <a:r>
                        <a:rPr lang="it-IT" sz="1050" b="0" i="0" u="none" strike="noStrike" cap="none" dirty="0">
                          <a:solidFill>
                            <a:schemeClr val="dk1"/>
                          </a:solidFill>
                          <a:latin typeface="Nunito"/>
                          <a:ea typeface="Nunito"/>
                          <a:cs typeface="Nunito"/>
                          <a:sym typeface="Nunito"/>
                        </a:rPr>
                        <a:t>Romania</a:t>
                      </a:r>
                      <a:endParaRPr lang="en-US" sz="1050" b="0" i="0" u="none" strike="noStrike" cap="none" dirty="0">
                        <a:solidFill>
                          <a:schemeClr val="dk1"/>
                        </a:solidFill>
                        <a:latin typeface="Nunito"/>
                        <a:ea typeface="Nunito"/>
                        <a:cs typeface="Nunito"/>
                        <a:sym typeface="Nunito"/>
                      </a:endParaRPr>
                    </a:p>
                  </a:txBody>
                  <a:tcPr/>
                </a:tc>
                <a:tc>
                  <a:txBody>
                    <a:bodyPr/>
                    <a:lstStyle/>
                    <a:p>
                      <a:pPr algn="ctr"/>
                      <a:r>
                        <a:rPr lang="it-IT" sz="1200" b="1" i="0" u="none" strike="noStrike" cap="none" dirty="0">
                          <a:solidFill>
                            <a:srgbClr val="00B050"/>
                          </a:solidFill>
                          <a:latin typeface="Nunito"/>
                          <a:ea typeface="Nunito"/>
                          <a:cs typeface="Nunito"/>
                          <a:sym typeface="Nunito"/>
                        </a:rPr>
                        <a:t>OK</a:t>
                      </a:r>
                      <a:endParaRPr lang="en-US" sz="1200" b="0" i="0" u="none" strike="noStrike" cap="none" dirty="0">
                        <a:solidFill>
                          <a:schemeClr val="dk1"/>
                        </a:solidFill>
                        <a:latin typeface="Nunito"/>
                        <a:ea typeface="Nunito"/>
                        <a:cs typeface="Nunito"/>
                        <a:sym typeface="Nunito"/>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28350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55526"/>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5 - Finalization of the Handbook contents</a:t>
            </a:r>
          </a:p>
        </p:txBody>
      </p:sp>
      <p:sp>
        <p:nvSpPr>
          <p:cNvPr id="776" name="Google Shape;776;p16"/>
          <p:cNvSpPr txBox="1">
            <a:spLocks noGrp="1"/>
          </p:cNvSpPr>
          <p:nvPr>
            <p:ph type="body" idx="1"/>
          </p:nvPr>
        </p:nvSpPr>
        <p:spPr>
          <a:xfrm>
            <a:off x="829000" y="1131590"/>
            <a:ext cx="4391072" cy="3384376"/>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on the documents and suggestions provided by the kindergartens, should produce the final version of the handbook</a:t>
            </a:r>
          </a:p>
          <a:p>
            <a:pPr marL="628650" lvl="1" indent="-171450">
              <a:spcBef>
                <a:spcPts val="0"/>
              </a:spcBef>
              <a:buClr>
                <a:schemeClr val="dk1"/>
              </a:buClr>
              <a:buSzPts val="1100"/>
              <a:buFont typeface="Arial" panose="020B0604020202020204" pitchFamily="34" charset="0"/>
              <a:buChar char="•"/>
            </a:pPr>
            <a:endParaRPr lang="it-IT" sz="1200" b="1" dirty="0"/>
          </a:p>
          <a:p>
            <a:pPr marL="628650" lvl="1" indent="-171450">
              <a:spcBef>
                <a:spcPts val="0"/>
              </a:spcBef>
              <a:buClr>
                <a:schemeClr val="dk1"/>
              </a:buClr>
              <a:buSzPts val="1100"/>
              <a:buFont typeface="Arial" panose="020B0604020202020204" pitchFamily="34" charset="0"/>
              <a:buChar char="•"/>
            </a:pPr>
            <a:endParaRPr lang="it-IT" sz="1200" b="1" dirty="0"/>
          </a:p>
          <a:p>
            <a:pPr marL="628650" lvl="1" indent="-171450">
              <a:spcBef>
                <a:spcPts val="0"/>
              </a:spcBef>
              <a:buClr>
                <a:schemeClr val="dk1"/>
              </a:buClr>
              <a:buSzPts val="1100"/>
              <a:buFont typeface="Arial" panose="020B0604020202020204" pitchFamily="34" charset="0"/>
              <a:buChar char="•"/>
            </a:pPr>
            <a:endParaRPr lang="it-IT" sz="1200" b="1" dirty="0"/>
          </a:p>
          <a:p>
            <a:pPr marL="628650" lvl="1" indent="-171450">
              <a:spcBef>
                <a:spcPts val="0"/>
              </a:spcBef>
              <a:buClr>
                <a:schemeClr val="dk1"/>
              </a:buClr>
              <a:buSzPts val="1100"/>
              <a:buFont typeface="Arial" panose="020B0604020202020204" pitchFamily="34" charset="0"/>
              <a:buChar char="•"/>
            </a:pPr>
            <a:endParaRPr lang="it-IT" sz="1200" b="1" dirty="0"/>
          </a:p>
          <a:p>
            <a:pPr marL="628650" lvl="1" indent="-171450">
              <a:spcBef>
                <a:spcPts val="0"/>
              </a:spcBef>
              <a:buClr>
                <a:schemeClr val="dk1"/>
              </a:buClr>
              <a:buSzPts val="1100"/>
              <a:buFont typeface="Arial" panose="020B0604020202020204" pitchFamily="34" charset="0"/>
              <a:buChar char="•"/>
            </a:pPr>
            <a:endParaRPr lang="it-IT" sz="1200" b="1" dirty="0"/>
          </a:p>
          <a:p>
            <a:pPr marL="628650" lvl="1" indent="-171450">
              <a:spcBef>
                <a:spcPts val="0"/>
              </a:spcBef>
              <a:buClr>
                <a:schemeClr val="dk1"/>
              </a:buClr>
              <a:buSzPts val="1100"/>
              <a:buFont typeface="Arial" panose="020B0604020202020204" pitchFamily="34" charset="0"/>
              <a:buChar char="•"/>
            </a:pPr>
            <a:endParaRPr lang="it-IT" sz="1200" b="1" dirty="0"/>
          </a:p>
          <a:p>
            <a:pPr marL="628650" lvl="1" indent="-171450">
              <a:spcBef>
                <a:spcPts val="0"/>
              </a:spcBef>
              <a:buClr>
                <a:schemeClr val="dk1"/>
              </a:buClr>
              <a:buSzPts val="1100"/>
              <a:buFont typeface="Arial" panose="020B0604020202020204" pitchFamily="34" charset="0"/>
              <a:buChar char="•"/>
            </a:pPr>
            <a:endParaRPr lang="it-IT" sz="1200" b="1" dirty="0"/>
          </a:p>
          <a:p>
            <a:pPr marL="628650" lvl="1" indent="-171450">
              <a:spcBef>
                <a:spcPts val="0"/>
              </a:spcBef>
              <a:buClr>
                <a:schemeClr val="dk1"/>
              </a:buClr>
              <a:buSzPts val="1100"/>
              <a:buFont typeface="Arial" panose="020B0604020202020204" pitchFamily="34" charset="0"/>
              <a:buChar char="•"/>
            </a:pPr>
            <a:endParaRPr lang="it-IT" sz="1200" b="1"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should translate the handbook in the national languages</a:t>
            </a:r>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graphicFrame>
        <p:nvGraphicFramePr>
          <p:cNvPr id="6" name="Table 5"/>
          <p:cNvGraphicFramePr>
            <a:graphicFrameLocks noGrp="1"/>
          </p:cNvGraphicFramePr>
          <p:nvPr>
            <p:extLst>
              <p:ext uri="{D42A27DB-BD31-4B8C-83A1-F6EECF244321}">
                <p14:modId xmlns:p14="http://schemas.microsoft.com/office/powerpoint/2010/main" val="1040718465"/>
              </p:ext>
            </p:extLst>
          </p:nvPr>
        </p:nvGraphicFramePr>
        <p:xfrm>
          <a:off x="5652120" y="1131590"/>
          <a:ext cx="2304256" cy="1905000"/>
        </p:xfrm>
        <a:graphic>
          <a:graphicData uri="http://schemas.openxmlformats.org/drawingml/2006/table">
            <a:tbl>
              <a:tblPr firstRow="1" bandRow="1">
                <a:tableStyleId>{11B854F4-DAD3-4796-B587-69EDEEDD8DB9}</a:tableStyleId>
              </a:tblPr>
              <a:tblGrid>
                <a:gridCol w="1191857">
                  <a:extLst>
                    <a:ext uri="{9D8B030D-6E8A-4147-A177-3AD203B41FA5}">
                      <a16:colId xmlns="" xmlns:a16="http://schemas.microsoft.com/office/drawing/2014/main" val="20000"/>
                    </a:ext>
                  </a:extLst>
                </a:gridCol>
                <a:gridCol w="1112399">
                  <a:extLst>
                    <a:ext uri="{9D8B030D-6E8A-4147-A177-3AD203B41FA5}">
                      <a16:colId xmlns="" xmlns:a16="http://schemas.microsoft.com/office/drawing/2014/main" val="20001"/>
                    </a:ext>
                  </a:extLst>
                </a:gridCol>
              </a:tblGrid>
              <a:tr h="0">
                <a:tc>
                  <a:txBody>
                    <a:bodyPr/>
                    <a:lstStyle/>
                    <a:p>
                      <a:pPr algn="ctr"/>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Chapters</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tc>
                  <a:txBody>
                    <a:bodyPr/>
                    <a:lstStyle/>
                    <a:p>
                      <a:pPr algn="ctr"/>
                      <a:r>
                        <a:rPr lang="en-US" sz="1100" b="1" i="0" u="none" strike="noStrike" cap="none" dirty="0">
                          <a:solidFill>
                            <a:schemeClr val="tx1"/>
                          </a:solidFill>
                          <a:latin typeface="Mali" panose="00000500000000000000" pitchFamily="2" charset="-34"/>
                          <a:ea typeface="Calibri"/>
                          <a:cs typeface="Mali" panose="00000500000000000000" pitchFamily="2" charset="-34"/>
                          <a:sym typeface="Mali"/>
                        </a:rPr>
                        <a:t>Status</a:t>
                      </a:r>
                    </a:p>
                  </a:txBody>
                  <a:tcPr/>
                </a:tc>
                <a:extLst>
                  <a:ext uri="{0D108BD9-81ED-4DB2-BD59-A6C34878D82A}">
                    <a16:rowId xmlns="" xmlns:a16="http://schemas.microsoft.com/office/drawing/2014/main" val="10000"/>
                  </a:ext>
                </a:extLst>
              </a:tr>
              <a:tr h="0">
                <a:tc>
                  <a:txBody>
                    <a:bodyPr/>
                    <a:lstStyle/>
                    <a:p>
                      <a:pPr marL="41910">
                        <a:lnSpc>
                          <a:spcPct val="115000"/>
                        </a:lnSpc>
                        <a:spcBef>
                          <a:spcPts val="600"/>
                        </a:spcBef>
                        <a:spcAft>
                          <a:spcPts val="600"/>
                        </a:spcAft>
                      </a:pPr>
                      <a:r>
                        <a:rPr lang="en-US" sz="1050" b="0" i="0" u="none" strike="noStrike" cap="none" dirty="0">
                          <a:solidFill>
                            <a:schemeClr val="dk1"/>
                          </a:solidFill>
                          <a:latin typeface="Nunito"/>
                          <a:ea typeface="Nunito"/>
                          <a:cs typeface="Nunito"/>
                          <a:sym typeface="Nunito"/>
                        </a:rPr>
                        <a:t>Introduction</a:t>
                      </a:r>
                      <a:endParaRPr lang="it-IT" sz="1050" b="0" i="0" u="none" strike="noStrike" cap="none" dirty="0">
                        <a:solidFill>
                          <a:schemeClr val="dk1"/>
                        </a:solidFill>
                        <a:latin typeface="Nunito"/>
                        <a:ea typeface="Nunito"/>
                        <a:cs typeface="Nunito"/>
                        <a:sym typeface="Nunito"/>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1"/>
                  </a:ext>
                </a:extLst>
              </a:tr>
              <a:tr h="0">
                <a:tc>
                  <a:txBody>
                    <a:bodyPr/>
                    <a:lstStyle/>
                    <a:p>
                      <a:pPr marL="41910">
                        <a:lnSpc>
                          <a:spcPct val="115000"/>
                        </a:lnSpc>
                        <a:spcBef>
                          <a:spcPts val="600"/>
                        </a:spcBef>
                        <a:spcAft>
                          <a:spcPts val="600"/>
                        </a:spcAft>
                      </a:pPr>
                      <a:r>
                        <a:rPr lang="it-IT" sz="1050" b="0" i="0" u="none" strike="noStrike" cap="none" dirty="0">
                          <a:solidFill>
                            <a:schemeClr val="dk1"/>
                          </a:solidFill>
                          <a:latin typeface="Nunito"/>
                          <a:ea typeface="Nunito"/>
                          <a:cs typeface="Nunito"/>
                          <a:sym typeface="Nunito"/>
                        </a:rPr>
                        <a:t>Chapter 1</a:t>
                      </a:r>
                    </a:p>
                  </a:txBody>
                  <a:tcPr marL="68580" marR="68580" marT="0" marB="0" anchor="ctr"/>
                </a:tc>
                <a:tc>
                  <a:txBody>
                    <a:bodyPr/>
                    <a:lstStyle/>
                    <a:p>
                      <a:pPr algn="ct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2"/>
                  </a:ext>
                </a:extLst>
              </a:tr>
              <a:tr h="0">
                <a:tc>
                  <a:txBody>
                    <a:bodyPr/>
                    <a:lstStyle/>
                    <a:p>
                      <a:pPr marL="41910">
                        <a:lnSpc>
                          <a:spcPct val="115000"/>
                        </a:lnSpc>
                        <a:spcBef>
                          <a:spcPts val="600"/>
                        </a:spcBef>
                        <a:spcAft>
                          <a:spcPts val="600"/>
                        </a:spcAft>
                      </a:pPr>
                      <a:r>
                        <a:rPr lang="it-IT" sz="1050" b="0" i="0" u="none" strike="noStrike" cap="none" dirty="0">
                          <a:solidFill>
                            <a:schemeClr val="dk1"/>
                          </a:solidFill>
                          <a:latin typeface="Nunito"/>
                          <a:ea typeface="Nunito"/>
                          <a:cs typeface="Nunito"/>
                          <a:sym typeface="Nunito"/>
                        </a:rPr>
                        <a:t>Chapter 2</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3"/>
                  </a:ext>
                </a:extLst>
              </a:tr>
              <a:tr h="0">
                <a:tc>
                  <a:txBody>
                    <a:bodyPr/>
                    <a:lstStyle/>
                    <a:p>
                      <a:pPr marL="41910">
                        <a:lnSpc>
                          <a:spcPct val="115000"/>
                        </a:lnSpc>
                        <a:spcBef>
                          <a:spcPts val="600"/>
                        </a:spcBef>
                        <a:spcAft>
                          <a:spcPts val="600"/>
                        </a:spcAft>
                      </a:pPr>
                      <a:r>
                        <a:rPr lang="it-IT" sz="1050" b="0" i="0" u="none" strike="noStrike" cap="none" dirty="0">
                          <a:solidFill>
                            <a:schemeClr val="dk1"/>
                          </a:solidFill>
                          <a:latin typeface="Nunito"/>
                          <a:ea typeface="Nunito"/>
                          <a:cs typeface="Nunito"/>
                          <a:sym typeface="Nunito"/>
                        </a:rPr>
                        <a:t>Chapter 3</a:t>
                      </a:r>
                    </a:p>
                  </a:txBody>
                  <a:tcPr marL="68580" marR="68580" marT="0" marB="0" anchor="ctr"/>
                </a:tc>
                <a:tc>
                  <a:txBody>
                    <a:bodyPr/>
                    <a:lstStyle/>
                    <a:p>
                      <a:pPr algn="ctr"/>
                      <a:endParaRPr lang="en-US" sz="1200" b="0" i="0" u="none" strike="noStrike" cap="none" dirty="0">
                        <a:solidFill>
                          <a:schemeClr val="dk1"/>
                        </a:solidFill>
                        <a:latin typeface="Nunito"/>
                        <a:ea typeface="Nunito"/>
                        <a:cs typeface="Nunito"/>
                        <a:sym typeface="Nunito"/>
                      </a:endParaRPr>
                    </a:p>
                  </a:txBody>
                  <a:tcPr anchor="ctr"/>
                </a:tc>
                <a:extLst>
                  <a:ext uri="{0D108BD9-81ED-4DB2-BD59-A6C34878D82A}">
                    <a16:rowId xmlns="" xmlns:a16="http://schemas.microsoft.com/office/drawing/2014/main" val="10004"/>
                  </a:ext>
                </a:extLst>
              </a:tr>
              <a:tr h="0">
                <a:tc>
                  <a:txBody>
                    <a:bodyPr/>
                    <a:lstStyle/>
                    <a:p>
                      <a:pPr marL="41910">
                        <a:lnSpc>
                          <a:spcPct val="115000"/>
                        </a:lnSpc>
                        <a:spcBef>
                          <a:spcPts val="600"/>
                        </a:spcBef>
                        <a:spcAft>
                          <a:spcPts val="600"/>
                        </a:spcAft>
                      </a:pPr>
                      <a:r>
                        <a:rPr lang="it-IT" sz="1050" b="0" i="0" u="none" strike="noStrike" cap="none" dirty="0">
                          <a:solidFill>
                            <a:schemeClr val="dk1"/>
                          </a:solidFill>
                          <a:latin typeface="Nunito"/>
                          <a:ea typeface="Nunito"/>
                          <a:cs typeface="Nunito"/>
                          <a:sym typeface="Nunito"/>
                        </a:rPr>
                        <a:t>Chapter 4</a:t>
                      </a:r>
                    </a:p>
                  </a:txBody>
                  <a:tcPr marL="68580" marR="68580" marT="0" marB="0" anchor="ctr"/>
                </a:tc>
                <a:tc>
                  <a:txBody>
                    <a:bodyPr/>
                    <a:lstStyle/>
                    <a:p>
                      <a:pPr algn="ctr"/>
                      <a:endParaRPr lang="en-US" sz="1200" b="0" i="0" u="none" strike="noStrike" cap="none" dirty="0">
                        <a:solidFill>
                          <a:schemeClr val="dk1"/>
                        </a:solidFill>
                        <a:latin typeface="Nunito"/>
                        <a:ea typeface="Nunito"/>
                        <a:cs typeface="Nunito"/>
                        <a:sym typeface="Nunito"/>
                      </a:endParaRPr>
                    </a:p>
                  </a:txBody>
                  <a:tcPr anchor="ctr"/>
                </a:tc>
                <a:extLst>
                  <a:ext uri="{0D108BD9-81ED-4DB2-BD59-A6C34878D82A}">
                    <a16:rowId xmlns="" xmlns:a16="http://schemas.microsoft.com/office/drawing/2014/main" val="10005"/>
                  </a:ext>
                </a:extLst>
              </a:tr>
              <a:tr h="0">
                <a:tc>
                  <a:txBody>
                    <a:bodyPr/>
                    <a:lstStyle/>
                    <a:p>
                      <a:pPr marL="41910">
                        <a:lnSpc>
                          <a:spcPct val="115000"/>
                        </a:lnSpc>
                        <a:spcBef>
                          <a:spcPts val="600"/>
                        </a:spcBef>
                        <a:spcAft>
                          <a:spcPts val="600"/>
                        </a:spcAft>
                      </a:pPr>
                      <a:r>
                        <a:rPr lang="it-IT" sz="1050" b="0" i="0" u="none" strike="noStrike" cap="none" dirty="0">
                          <a:solidFill>
                            <a:schemeClr val="dk1"/>
                          </a:solidFill>
                          <a:latin typeface="Nunito"/>
                          <a:ea typeface="Nunito"/>
                          <a:cs typeface="Nunito"/>
                          <a:sym typeface="Nunito"/>
                        </a:rPr>
                        <a:t>Chapter 5</a:t>
                      </a:r>
                    </a:p>
                  </a:txBody>
                  <a:tcPr marL="68580" marR="68580" marT="0" marB="0" anchor="ctr"/>
                </a:tc>
                <a:tc>
                  <a:txBody>
                    <a:bodyPr/>
                    <a:lstStyle/>
                    <a:p>
                      <a:pPr algn="ctr"/>
                      <a:endParaRPr lang="en-US" sz="1200" b="0" i="0" u="none" strike="noStrike" cap="none" dirty="0">
                        <a:solidFill>
                          <a:schemeClr val="dk1"/>
                        </a:solidFill>
                        <a:latin typeface="Nunito"/>
                        <a:ea typeface="Nunito"/>
                        <a:cs typeface="Nunito"/>
                        <a:sym typeface="Nunito"/>
                      </a:endParaRPr>
                    </a:p>
                  </a:txBody>
                  <a:tcPr anchor="ctr"/>
                </a:tc>
                <a:extLst>
                  <a:ext uri="{0D108BD9-81ED-4DB2-BD59-A6C34878D82A}">
                    <a16:rowId xmlns=""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76587704"/>
              </p:ext>
            </p:extLst>
          </p:nvPr>
        </p:nvGraphicFramePr>
        <p:xfrm>
          <a:off x="5652120" y="3433926"/>
          <a:ext cx="2304256" cy="1082040"/>
        </p:xfrm>
        <a:graphic>
          <a:graphicData uri="http://schemas.openxmlformats.org/drawingml/2006/table">
            <a:tbl>
              <a:tblPr firstRow="1" bandRow="1">
                <a:tableStyleId>{11B854F4-DAD3-4796-B587-69EDEEDD8DB9}</a:tableStyleId>
              </a:tblPr>
              <a:tblGrid>
                <a:gridCol w="1191857">
                  <a:extLst>
                    <a:ext uri="{9D8B030D-6E8A-4147-A177-3AD203B41FA5}">
                      <a16:colId xmlns="" xmlns:a16="http://schemas.microsoft.com/office/drawing/2014/main" val="20000"/>
                    </a:ext>
                  </a:extLst>
                </a:gridCol>
                <a:gridCol w="1112399">
                  <a:extLst>
                    <a:ext uri="{9D8B030D-6E8A-4147-A177-3AD203B41FA5}">
                      <a16:colId xmlns="" xmlns:a16="http://schemas.microsoft.com/office/drawing/2014/main" val="20001"/>
                    </a:ext>
                  </a:extLst>
                </a:gridCol>
              </a:tblGrid>
              <a:tr h="0">
                <a:tc>
                  <a:txBody>
                    <a:bodyPr/>
                    <a:lstStyle/>
                    <a:p>
                      <a:pPr algn="ctr"/>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Translations</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tc>
                  <a:txBody>
                    <a:bodyPr/>
                    <a:lstStyle/>
                    <a:p>
                      <a:pPr algn="ctr"/>
                      <a:r>
                        <a:rPr lang="en-US" sz="1100" b="1" i="0" u="none" strike="noStrike" cap="none" dirty="0">
                          <a:solidFill>
                            <a:schemeClr val="tx1"/>
                          </a:solidFill>
                          <a:latin typeface="Mali" panose="00000500000000000000" pitchFamily="2" charset="-34"/>
                          <a:ea typeface="Calibri"/>
                          <a:cs typeface="Mali" panose="00000500000000000000" pitchFamily="2" charset="-34"/>
                          <a:sym typeface="Mali"/>
                        </a:rPr>
                        <a:t>Status</a:t>
                      </a:r>
                    </a:p>
                  </a:txBody>
                  <a:tcPr/>
                </a:tc>
                <a:extLst>
                  <a:ext uri="{0D108BD9-81ED-4DB2-BD59-A6C34878D82A}">
                    <a16:rowId xmlns="" xmlns:a16="http://schemas.microsoft.com/office/drawing/2014/main" val="10000"/>
                  </a:ext>
                </a:extLst>
              </a:tr>
              <a:tr h="0">
                <a:tc>
                  <a:txBody>
                    <a:bodyPr/>
                    <a:lstStyle/>
                    <a:p>
                      <a:pPr marL="41910">
                        <a:lnSpc>
                          <a:spcPct val="115000"/>
                        </a:lnSpc>
                        <a:spcBef>
                          <a:spcPts val="600"/>
                        </a:spcBef>
                        <a:spcAft>
                          <a:spcPts val="600"/>
                        </a:spcAft>
                      </a:pPr>
                      <a:r>
                        <a:rPr lang="en-US" sz="1050" b="0" i="0" u="none" strike="noStrike" cap="none" dirty="0">
                          <a:solidFill>
                            <a:schemeClr val="dk1"/>
                          </a:solidFill>
                          <a:latin typeface="Nunito"/>
                          <a:ea typeface="Nunito"/>
                          <a:cs typeface="Nunito"/>
                          <a:sym typeface="Nunito"/>
                        </a:rPr>
                        <a:t>Italian</a:t>
                      </a:r>
                      <a:endParaRPr lang="it-IT" sz="1050" b="0" i="0" u="none" strike="noStrike" cap="none" dirty="0">
                        <a:solidFill>
                          <a:schemeClr val="dk1"/>
                        </a:solidFill>
                        <a:latin typeface="Nunito"/>
                        <a:ea typeface="Nunito"/>
                        <a:cs typeface="Nunito"/>
                        <a:sym typeface="Nunito"/>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1"/>
                  </a:ext>
                </a:extLst>
              </a:tr>
              <a:tr h="0">
                <a:tc>
                  <a:txBody>
                    <a:bodyPr/>
                    <a:lstStyle/>
                    <a:p>
                      <a:pPr marL="41910">
                        <a:lnSpc>
                          <a:spcPct val="115000"/>
                        </a:lnSpc>
                        <a:spcBef>
                          <a:spcPts val="600"/>
                        </a:spcBef>
                        <a:spcAft>
                          <a:spcPts val="600"/>
                        </a:spcAft>
                      </a:pPr>
                      <a:r>
                        <a:rPr lang="it-IT" sz="1050" b="0" i="0" u="none" strike="noStrike" cap="none" dirty="0">
                          <a:solidFill>
                            <a:schemeClr val="dk1"/>
                          </a:solidFill>
                          <a:latin typeface="Nunito"/>
                          <a:ea typeface="Nunito"/>
                          <a:cs typeface="Nunito"/>
                          <a:sym typeface="Nunito"/>
                        </a:rPr>
                        <a:t>Portuguese</a:t>
                      </a:r>
                    </a:p>
                  </a:txBody>
                  <a:tcPr marL="68580" marR="68580" marT="0" marB="0" anchor="ctr"/>
                </a:tc>
                <a:tc>
                  <a:txBody>
                    <a:bodyPr/>
                    <a:lstStyle/>
                    <a:p>
                      <a:pPr algn="ct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2"/>
                  </a:ext>
                </a:extLst>
              </a:tr>
              <a:tr h="0">
                <a:tc>
                  <a:txBody>
                    <a:bodyPr/>
                    <a:lstStyle/>
                    <a:p>
                      <a:pPr marL="41910">
                        <a:lnSpc>
                          <a:spcPct val="115000"/>
                        </a:lnSpc>
                        <a:spcBef>
                          <a:spcPts val="600"/>
                        </a:spcBef>
                        <a:spcAft>
                          <a:spcPts val="600"/>
                        </a:spcAft>
                      </a:pPr>
                      <a:r>
                        <a:rPr lang="it-IT" sz="1050" b="0" i="0" u="none" strike="noStrike" cap="none" dirty="0">
                          <a:solidFill>
                            <a:schemeClr val="dk1"/>
                          </a:solidFill>
                          <a:latin typeface="Nunito"/>
                          <a:ea typeface="Nunito"/>
                          <a:cs typeface="Nunito"/>
                          <a:sym typeface="Nunito"/>
                        </a:rPr>
                        <a:t>Romanian</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82187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483518"/>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6 – Testing activities and evaluation</a:t>
            </a:r>
          </a:p>
        </p:txBody>
      </p:sp>
      <p:sp>
        <p:nvSpPr>
          <p:cNvPr id="776" name="Google Shape;776;p16"/>
          <p:cNvSpPr txBox="1">
            <a:spLocks noGrp="1"/>
          </p:cNvSpPr>
          <p:nvPr>
            <p:ph type="body" idx="1"/>
          </p:nvPr>
        </p:nvSpPr>
        <p:spPr>
          <a:xfrm>
            <a:off x="829000" y="1131590"/>
            <a:ext cx="6767336" cy="259228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ULS (IE) should involve 20 among </a:t>
            </a:r>
            <a:r>
              <a:rPr lang="it-IT" sz="1200" dirty="0"/>
              <a:t>kindergarten teachers and earlychildhood educators </a:t>
            </a:r>
            <a:r>
              <a:rPr lang="en-US" sz="1200" dirty="0"/>
              <a:t>in the assessment of the handbook and produce a national evaluation report.</a:t>
            </a:r>
          </a:p>
          <a:p>
            <a:pPr marL="171450" indent="-171450">
              <a:spcBef>
                <a:spcPts val="1000"/>
              </a:spcBef>
              <a:buClr>
                <a:schemeClr val="dk1"/>
              </a:buClr>
              <a:buSzPts val="1100"/>
              <a:buFont typeface="Arial" panose="020B0604020202020204" pitchFamily="34" charset="0"/>
              <a:buChar char="•"/>
            </a:pPr>
            <a:endParaRPr lang="en-US" sz="1200" dirty="0"/>
          </a:p>
          <a:p>
            <a:pPr marL="171450" indent="-171450">
              <a:spcBef>
                <a:spcPts val="1000"/>
              </a:spcBef>
              <a:buClr>
                <a:schemeClr val="dk1"/>
              </a:buClr>
              <a:buSzPts val="1100"/>
              <a:buFont typeface="Arial" panose="020B0604020202020204" pitchFamily="34" charset="0"/>
              <a:buChar char="•"/>
            </a:pPr>
            <a:r>
              <a:rPr lang="en-US" sz="1200" dirty="0"/>
              <a:t>Templates:</a:t>
            </a:r>
            <a:r>
              <a:rPr lang="it-IT" sz="1200" i="1" dirty="0"/>
              <a:t> WP2.F – Evaluation Questionnaire</a:t>
            </a:r>
          </a:p>
          <a:p>
            <a:pPr marL="982663" lvl="0" indent="0">
              <a:spcBef>
                <a:spcPts val="0"/>
              </a:spcBef>
              <a:buClr>
                <a:schemeClr val="dk1"/>
              </a:buClr>
              <a:buSzPts val="1100"/>
              <a:buNone/>
            </a:pPr>
            <a:r>
              <a:rPr lang="it-IT" sz="1200" i="1" dirty="0"/>
              <a:t>WP2.G – Tool for questionnaire analysis</a:t>
            </a:r>
          </a:p>
          <a:p>
            <a:pPr marL="982663" lvl="0" indent="0">
              <a:spcBef>
                <a:spcPts val="0"/>
              </a:spcBef>
              <a:buClr>
                <a:schemeClr val="dk1"/>
              </a:buClr>
              <a:buSzPts val="1100"/>
              <a:buNone/>
            </a:pPr>
            <a:r>
              <a:rPr lang="it-IT" sz="1200" i="1" dirty="0"/>
              <a:t>WP2.H – Guidelines for evaluation report</a:t>
            </a:r>
          </a:p>
          <a:p>
            <a:pPr marL="982663" indent="0">
              <a:spcBef>
                <a:spcPts val="0"/>
              </a:spcBef>
              <a:buClr>
                <a:schemeClr val="dk1"/>
              </a:buClr>
              <a:buSzPts val="1100"/>
              <a:buNone/>
            </a:pPr>
            <a:r>
              <a:rPr lang="it-IT" sz="1200" i="1" dirty="0">
                <a:solidFill>
                  <a:schemeClr val="tx1"/>
                </a:solidFill>
                <a:latin typeface="Nunito" pitchFamily="2" charset="0"/>
              </a:rPr>
              <a:t>WP2.I – Target Group involvement declaration</a:t>
            </a:r>
          </a:p>
          <a:p>
            <a:pPr marL="982663" lvl="0" indent="0">
              <a:spcBef>
                <a:spcPts val="0"/>
              </a:spcBef>
              <a:buClr>
                <a:schemeClr val="dk1"/>
              </a:buClr>
              <a:buSzPts val="1100"/>
              <a:buNone/>
            </a:pPr>
            <a:endParaRPr lang="it-IT" sz="1200" i="1" dirty="0"/>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199724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dk1"/>
                </a:solidFill>
                <a:latin typeface="Mali"/>
                <a:ea typeface="Mali"/>
                <a:cs typeface="Mali"/>
                <a:sym typeface="Mali"/>
              </a:rPr>
              <a:t>Actions and Deadlines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3907371049"/>
              </p:ext>
            </p:extLst>
          </p:nvPr>
        </p:nvGraphicFramePr>
        <p:xfrm>
          <a:off x="539552" y="915566"/>
          <a:ext cx="8136904" cy="3098800"/>
        </p:xfrm>
        <a:graphic>
          <a:graphicData uri="http://schemas.openxmlformats.org/drawingml/2006/table">
            <a:tbl>
              <a:tblPr firstRow="1" bandRow="1">
                <a:tableStyleId>{69012ECD-51FC-41F1-AA8D-1B2483CD663E}</a:tableStyleId>
              </a:tblPr>
              <a:tblGrid>
                <a:gridCol w="5625213">
                  <a:extLst>
                    <a:ext uri="{9D8B030D-6E8A-4147-A177-3AD203B41FA5}">
                      <a16:colId xmlns="" xmlns:a16="http://schemas.microsoft.com/office/drawing/2014/main" val="20000"/>
                    </a:ext>
                  </a:extLst>
                </a:gridCol>
                <a:gridCol w="1575060">
                  <a:extLst>
                    <a:ext uri="{9D8B030D-6E8A-4147-A177-3AD203B41FA5}">
                      <a16:colId xmlns="" xmlns:a16="http://schemas.microsoft.com/office/drawing/2014/main" val="20001"/>
                    </a:ext>
                  </a:extLst>
                </a:gridCol>
                <a:gridCol w="936631">
                  <a:extLst>
                    <a:ext uri="{9D8B030D-6E8A-4147-A177-3AD203B41FA5}">
                      <a16:colId xmlns="" xmlns:a16="http://schemas.microsoft.com/office/drawing/2014/main" val="20002"/>
                    </a:ext>
                  </a:extLst>
                </a:gridCol>
              </a:tblGrid>
              <a:tr h="370840">
                <a:tc>
                  <a:txBody>
                    <a:bodyPr/>
                    <a:lstStyle/>
                    <a:p>
                      <a:r>
                        <a:rPr lang="it-IT" dirty="0">
                          <a:latin typeface="Nunito" pitchFamily="2" charset="0"/>
                          <a:cs typeface="Hind" panose="020B0604020202020204" charset="0"/>
                        </a:rPr>
                        <a:t>Action</a:t>
                      </a:r>
                    </a:p>
                  </a:txBody>
                  <a:tcPr/>
                </a:tc>
                <a:tc>
                  <a:txBody>
                    <a:bodyPr/>
                    <a:lstStyle/>
                    <a:p>
                      <a:r>
                        <a:rPr lang="it-IT" dirty="0">
                          <a:latin typeface="Nunito" pitchFamily="2" charset="0"/>
                          <a:cs typeface="Hind" panose="020B0604020202020204" charset="0"/>
                        </a:rPr>
                        <a:t>Deadline</a:t>
                      </a:r>
                    </a:p>
                  </a:txBody>
                  <a:tcPr/>
                </a:tc>
                <a:tc>
                  <a:txBody>
                    <a:bodyPr/>
                    <a:lstStyle/>
                    <a:p>
                      <a:r>
                        <a:rPr lang="it-IT" dirty="0">
                          <a:latin typeface="Nunito" pitchFamily="2" charset="0"/>
                          <a:cs typeface="Hind" panose="020B0604020202020204" charset="0"/>
                        </a:rPr>
                        <a:t>Status</a:t>
                      </a:r>
                    </a:p>
                  </a:txBody>
                  <a:tcP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a:t>
                      </a:r>
                      <a:r>
                        <a:rPr lang="en-GB" sz="1100" b="1" i="0" u="none" strike="noStrike" cap="none" dirty="0">
                          <a:solidFill>
                            <a:srgbClr val="00B050"/>
                          </a:solidFill>
                          <a:latin typeface="Nunito" pitchFamily="2" charset="0"/>
                          <a:ea typeface="+mn-ea"/>
                          <a:cs typeface="Hind" panose="020B0604020202020204" charset="0"/>
                          <a:sym typeface="Arial"/>
                        </a:rPr>
                        <a:t>, Pixel (IT)</a:t>
                      </a:r>
                      <a:endParaRPr lang="en-US" sz="1100" b="1" i="0" u="none" strike="noStrike" cap="none" dirty="0">
                        <a:solidFill>
                          <a:srgbClr val="00B050"/>
                        </a:solidFill>
                        <a:latin typeface="Nunito" pitchFamily="2" charset="0"/>
                        <a:ea typeface="+mn-ea"/>
                        <a:cs typeface="Hind" panose="020B0604020202020204" charset="0"/>
                        <a:sym typeface="Arial"/>
                      </a:endParaRPr>
                    </a:p>
                    <a:p>
                      <a:pPr marL="0" marR="0" lvl="0" indent="0" algn="l" rtl="0">
                        <a:lnSpc>
                          <a:spcPct val="100000"/>
                        </a:lnSpc>
                        <a:spcBef>
                          <a:spcPts val="0"/>
                        </a:spcBef>
                        <a:spcAft>
                          <a:spcPts val="0"/>
                        </a:spcAft>
                        <a:buClr>
                          <a:srgbClr val="000000"/>
                        </a:buClr>
                        <a:buFont typeface="Arial"/>
                        <a:buNone/>
                      </a:pPr>
                      <a:r>
                        <a:rPr lang="en-US" sz="1100" b="0" i="0" u="none" strike="noStrike" cap="none" baseline="0" dirty="0">
                          <a:solidFill>
                            <a:schemeClr val="tx1"/>
                          </a:solidFill>
                          <a:latin typeface="Nunito" pitchFamily="2" charset="0"/>
                          <a:ea typeface="+mn-ea"/>
                          <a:cs typeface="Hind" panose="020B0604020202020204" charset="0"/>
                          <a:sym typeface="Arial"/>
                        </a:rPr>
                        <a:t>Creation of the templates needed for carrying out the activities</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November 2022</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p>
                  </a:txBody>
                  <a:tcPr/>
                </a:tc>
                <a:extLst>
                  <a:ext uri="{0D108BD9-81ED-4DB2-BD59-A6C34878D82A}">
                    <a16:rowId xmlns="" xmlns:a16="http://schemas.microsoft.com/office/drawing/2014/main" val="10001"/>
                  </a:ext>
                </a:extLst>
              </a:tr>
              <a:tr h="370840">
                <a:tc>
                  <a:txBody>
                    <a:bodyPr/>
                    <a:lstStyle/>
                    <a:p>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a:t>
                      </a:r>
                      <a:r>
                        <a:rPr lang="it-IT" sz="1100" b="0" i="0" u="none" strike="noStrike" cap="none" baseline="0" dirty="0">
                          <a:solidFill>
                            <a:schemeClr val="tx1"/>
                          </a:solidFill>
                          <a:latin typeface="Nunito" pitchFamily="2" charset="0"/>
                          <a:ea typeface="+mn-ea"/>
                          <a:cs typeface="Hind" panose="020B0604020202020204" charset="0"/>
                          <a:sym typeface="Arial"/>
                        </a:rPr>
                        <a:t>Provide IPB with feedback on the questionnaire</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19 December 2022</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baseline="0" dirty="0">
                          <a:solidFill>
                            <a:srgbClr val="00B050"/>
                          </a:solidFill>
                          <a:latin typeface="Nunito" pitchFamily="2" charset="0"/>
                          <a:ea typeface="+mn-ea"/>
                          <a:cs typeface="Hind" panose="020B0604020202020204" charset="0"/>
                          <a:sym typeface="Arial"/>
                        </a:rPr>
                        <a:t>Completed</a:t>
                      </a:r>
                    </a:p>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IPB (PT)</a:t>
                      </a:r>
                    </a:p>
                    <a:p>
                      <a:r>
                        <a:rPr lang="it-IT" sz="1100" b="0" i="0" u="none" strike="noStrike" cap="none" baseline="0" dirty="0">
                          <a:solidFill>
                            <a:schemeClr val="tx1"/>
                          </a:solidFill>
                          <a:latin typeface="Nunito" pitchFamily="2" charset="0"/>
                          <a:ea typeface="+mn-ea"/>
                          <a:cs typeface="Hind" panose="020B0604020202020204" charset="0"/>
                          <a:sym typeface="Arial"/>
                        </a:rPr>
                        <a:t>Provide Pixel with the final version of the questionnaire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22 December 2022</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baseline="0" dirty="0">
                          <a:solidFill>
                            <a:srgbClr val="00B050"/>
                          </a:solidFill>
                          <a:latin typeface="Nunito" pitchFamily="2" charset="0"/>
                          <a:ea typeface="+mn-ea"/>
                          <a:cs typeface="Hind" panose="020B0604020202020204" charset="0"/>
                          <a:sym typeface="Arial"/>
                        </a:rPr>
                        <a:t>Completed</a:t>
                      </a:r>
                    </a:p>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3"/>
                  </a:ext>
                </a:extLst>
              </a:tr>
              <a:tr h="370840">
                <a:tc>
                  <a:txBody>
                    <a:bodyPr/>
                    <a:lstStyle/>
                    <a:p>
                      <a:r>
                        <a:rPr lang="it-IT" sz="1100" b="1" dirty="0">
                          <a:solidFill>
                            <a:srgbClr val="00B050"/>
                          </a:solidFill>
                          <a:latin typeface="Nunito" pitchFamily="2" charset="0"/>
                          <a:cs typeface="Hind" panose="020B0604020202020204" charset="0"/>
                        </a:rPr>
                        <a:t>Pixel</a:t>
                      </a:r>
                    </a:p>
                    <a:p>
                      <a:r>
                        <a:rPr lang="it-IT" sz="1100" b="0" i="0" u="none" strike="noStrike" cap="none" baseline="0" dirty="0">
                          <a:solidFill>
                            <a:schemeClr val="tx1"/>
                          </a:solidFill>
                          <a:latin typeface="Nunito" pitchFamily="2" charset="0"/>
                          <a:ea typeface="+mn-ea"/>
                          <a:cs typeface="Hind" panose="020B0604020202020204" charset="0"/>
                          <a:sym typeface="Arial"/>
                        </a:rPr>
                        <a:t>Creation of the English online version of the questionnaire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22 December 2022</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baseline="0" dirty="0">
                          <a:solidFill>
                            <a:srgbClr val="00B050"/>
                          </a:solidFill>
                          <a:latin typeface="Nunito" pitchFamily="2" charset="0"/>
                          <a:ea typeface="+mn-ea"/>
                          <a:cs typeface="Hind" panose="020B0604020202020204" charset="0"/>
                          <a:sym typeface="Arial"/>
                        </a:rPr>
                        <a:t>Completed</a:t>
                      </a:r>
                    </a:p>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IPB (PT)</a:t>
                      </a:r>
                    </a:p>
                    <a:p>
                      <a:r>
                        <a:rPr lang="it-IT" sz="1100" b="0" i="0" u="none" strike="noStrike" cap="none" baseline="0" dirty="0">
                          <a:solidFill>
                            <a:schemeClr val="tx1"/>
                          </a:solidFill>
                          <a:latin typeface="Nunito" pitchFamily="2" charset="0"/>
                          <a:ea typeface="+mn-ea"/>
                          <a:cs typeface="Hind" panose="020B0604020202020204" charset="0"/>
                          <a:sym typeface="Arial"/>
                        </a:rPr>
                        <a:t>Produce the template for the national report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16 January 2023</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baseline="0" dirty="0">
                          <a:solidFill>
                            <a:srgbClr val="00B050"/>
                          </a:solidFill>
                          <a:latin typeface="Nunito" pitchFamily="2" charset="0"/>
                          <a:ea typeface="+mn-ea"/>
                          <a:cs typeface="Hind" panose="020B0604020202020204" charset="0"/>
                          <a:sym typeface="Arial"/>
                        </a:rPr>
                        <a:t>Completed</a:t>
                      </a:r>
                    </a:p>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a:t>
                      </a:r>
                      <a:r>
                        <a:rPr lang="it-IT" sz="1100" baseline="0" dirty="0">
                          <a:latin typeface="Nunito" pitchFamily="2" charset="0"/>
                          <a:cs typeface="Hind" panose="020B0604020202020204" charset="0"/>
                        </a:rPr>
                        <a:t>Translation of the questionnare in national language and collection of 50 filled-in questionnaires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31 January 2023</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baseline="0" dirty="0">
                          <a:solidFill>
                            <a:srgbClr val="00B050"/>
                          </a:solidFill>
                          <a:latin typeface="Nunito" pitchFamily="2" charset="0"/>
                          <a:ea typeface="+mn-ea"/>
                          <a:cs typeface="Hind" panose="020B0604020202020204" charset="0"/>
                          <a:sym typeface="Arial"/>
                        </a:rPr>
                        <a:t>Completed</a:t>
                      </a:r>
                    </a:p>
                  </a:txBody>
                  <a:tcPr/>
                </a:tc>
                <a:extLst>
                  <a:ext uri="{0D108BD9-81ED-4DB2-BD59-A6C34878D82A}">
                    <a16:rowId xmlns="" xmlns:a16="http://schemas.microsoft.com/office/drawing/2014/main" val="10006"/>
                  </a:ext>
                </a:extLst>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272960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dk1"/>
                </a:solidFill>
                <a:latin typeface="Mali"/>
                <a:ea typeface="Mali"/>
                <a:cs typeface="Mali"/>
                <a:sym typeface="Mali"/>
              </a:rPr>
              <a:t>Actions and Deadlines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4212108755"/>
              </p:ext>
            </p:extLst>
          </p:nvPr>
        </p:nvGraphicFramePr>
        <p:xfrm>
          <a:off x="539552" y="915566"/>
          <a:ext cx="8136904" cy="3098800"/>
        </p:xfrm>
        <a:graphic>
          <a:graphicData uri="http://schemas.openxmlformats.org/drawingml/2006/table">
            <a:tbl>
              <a:tblPr firstRow="1" bandRow="1">
                <a:tableStyleId>{69012ECD-51FC-41F1-AA8D-1B2483CD663E}</a:tableStyleId>
              </a:tblPr>
              <a:tblGrid>
                <a:gridCol w="5625213">
                  <a:extLst>
                    <a:ext uri="{9D8B030D-6E8A-4147-A177-3AD203B41FA5}">
                      <a16:colId xmlns="" xmlns:a16="http://schemas.microsoft.com/office/drawing/2014/main" val="20000"/>
                    </a:ext>
                  </a:extLst>
                </a:gridCol>
                <a:gridCol w="1575060">
                  <a:extLst>
                    <a:ext uri="{9D8B030D-6E8A-4147-A177-3AD203B41FA5}">
                      <a16:colId xmlns="" xmlns:a16="http://schemas.microsoft.com/office/drawing/2014/main" val="20001"/>
                    </a:ext>
                  </a:extLst>
                </a:gridCol>
                <a:gridCol w="936631">
                  <a:extLst>
                    <a:ext uri="{9D8B030D-6E8A-4147-A177-3AD203B41FA5}">
                      <a16:colId xmlns="" xmlns:a16="http://schemas.microsoft.com/office/drawing/2014/main" val="20002"/>
                    </a:ext>
                  </a:extLst>
                </a:gridCol>
              </a:tblGrid>
              <a:tr h="370840">
                <a:tc>
                  <a:txBody>
                    <a:bodyPr/>
                    <a:lstStyle/>
                    <a:p>
                      <a:r>
                        <a:rPr lang="it-IT" dirty="0">
                          <a:latin typeface="Nunito" pitchFamily="2" charset="0"/>
                          <a:cs typeface="Hind" panose="020B0604020202020204" charset="0"/>
                        </a:rPr>
                        <a:t>Action</a:t>
                      </a:r>
                    </a:p>
                  </a:txBody>
                  <a:tcPr/>
                </a:tc>
                <a:tc>
                  <a:txBody>
                    <a:bodyPr/>
                    <a:lstStyle/>
                    <a:p>
                      <a:r>
                        <a:rPr lang="it-IT" dirty="0">
                          <a:latin typeface="Nunito" pitchFamily="2" charset="0"/>
                          <a:cs typeface="Hind" panose="020B0604020202020204" charset="0"/>
                        </a:rPr>
                        <a:t>Deadline</a:t>
                      </a:r>
                    </a:p>
                  </a:txBody>
                  <a:tcPr/>
                </a:tc>
                <a:tc>
                  <a:txBody>
                    <a:bodyPr/>
                    <a:lstStyle/>
                    <a:p>
                      <a:r>
                        <a:rPr lang="it-IT" dirty="0">
                          <a:latin typeface="Nunito" pitchFamily="2" charset="0"/>
                          <a:cs typeface="Hind" panose="020B0604020202020204" charset="0"/>
                        </a:rPr>
                        <a:t>Status</a:t>
                      </a: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EuroEd (RO),</a:t>
                      </a:r>
                      <a:r>
                        <a:rPr lang="it-IT" sz="1100" b="1" baseline="0" dirty="0">
                          <a:solidFill>
                            <a:srgbClr val="00B050"/>
                          </a:solidFill>
                          <a:latin typeface="Nunito" pitchFamily="2" charset="0"/>
                          <a:cs typeface="Hind" panose="020B0604020202020204" charset="0"/>
                        </a:rPr>
                        <a: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Production of the national needs analysis reports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28 February 2023</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endParaRPr lang="it-IT" sz="1100" dirty="0">
                        <a:latin typeface="Nunito" pitchFamily="2" charset="0"/>
                        <a:cs typeface="Hind" panose="020B0604020202020204" charset="0"/>
                      </a:endParaRPr>
                    </a:p>
                  </a:txBody>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Definition of the proposal of the table of contents for the handbook</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28 February 2023</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endParaRPr lang="it-IT" sz="1100" dirty="0">
                        <a:latin typeface="Nunito" pitchFamily="2" charset="0"/>
                        <a:cs typeface="Hind" panose="020B0604020202020204" charset="0"/>
                      </a:endParaRPr>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Production of the national needs analysis report</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16 March 2023</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p>
                  </a:txBody>
                  <a:tcPr/>
                </a:tc>
                <a:extLst>
                  <a:ext uri="{0D108BD9-81ED-4DB2-BD59-A6C34878D82A}">
                    <a16:rowId xmlns=""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Provide IPB and ULS with </a:t>
                      </a:r>
                      <a:r>
                        <a:rPr lang="en-US" sz="1100" b="0" i="0" u="none" strike="noStrike" cap="none" baseline="0" dirty="0">
                          <a:solidFill>
                            <a:schemeClr val="tx1"/>
                          </a:solidFill>
                          <a:latin typeface="Nunito" pitchFamily="2" charset="0"/>
                          <a:ea typeface="+mn-ea"/>
                          <a:cs typeface="Hind" panose="020B0604020202020204" charset="0"/>
                          <a:sym typeface="Arial"/>
                        </a:rPr>
                        <a:t>examples of National policy requirements and </a:t>
                      </a:r>
                      <a:r>
                        <a:rPr lang="it-IT" sz="1100" b="0" i="0" u="none" strike="noStrike" cap="none" baseline="0" dirty="0">
                          <a:solidFill>
                            <a:schemeClr val="tx1"/>
                          </a:solidFill>
                          <a:latin typeface="Nunito" pitchFamily="2" charset="0"/>
                          <a:ea typeface="+mn-ea"/>
                          <a:cs typeface="Hind" panose="020B0604020202020204" charset="0"/>
                          <a:sym typeface="Arial"/>
                        </a:rPr>
                        <a:t>suggestions for participatory pedagogies</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16 March 2023</a:t>
                      </a:r>
                      <a:endParaRPr lang="en-US"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p>
                  </a:txBody>
                  <a:tcPr/>
                </a:tc>
                <a:extLst>
                  <a:ext uri="{0D108BD9-81ED-4DB2-BD59-A6C34878D82A}">
                    <a16:rowId xmlns=""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Send 4 needs analysis reports with the final layout</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20 March 2023</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p>
                  </a:txBody>
                  <a:tcPr/>
                </a:tc>
                <a:extLst>
                  <a:ext uri="{0D108BD9-81ED-4DB2-BD59-A6C34878D82A}">
                    <a16:rowId xmlns=""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Definition of the final version of the table of contents for the handbook</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31 March 2023</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p>
                  </a:txBody>
                  <a:tcPr/>
                </a:tc>
                <a:extLst>
                  <a:ext uri="{0D108BD9-81ED-4DB2-BD59-A6C34878D82A}">
                    <a16:rowId xmlns="" xmlns:a16="http://schemas.microsoft.com/office/drawing/2014/main" val="10006"/>
                  </a:ext>
                </a:extLst>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1333779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dk1"/>
                </a:solidFill>
                <a:latin typeface="Mali"/>
                <a:ea typeface="Mali"/>
                <a:cs typeface="Mali"/>
                <a:sym typeface="Mali"/>
              </a:rPr>
              <a:t>Actions and Deadlines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18941434"/>
              </p:ext>
            </p:extLst>
          </p:nvPr>
        </p:nvGraphicFramePr>
        <p:xfrm>
          <a:off x="539552" y="915566"/>
          <a:ext cx="8136904" cy="3357880"/>
        </p:xfrm>
        <a:graphic>
          <a:graphicData uri="http://schemas.openxmlformats.org/drawingml/2006/table">
            <a:tbl>
              <a:tblPr firstRow="1" bandRow="1">
                <a:tableStyleId>{69012ECD-51FC-41F1-AA8D-1B2483CD663E}</a:tableStyleId>
              </a:tblPr>
              <a:tblGrid>
                <a:gridCol w="5625213">
                  <a:extLst>
                    <a:ext uri="{9D8B030D-6E8A-4147-A177-3AD203B41FA5}">
                      <a16:colId xmlns="" xmlns:a16="http://schemas.microsoft.com/office/drawing/2014/main" val="20000"/>
                    </a:ext>
                  </a:extLst>
                </a:gridCol>
                <a:gridCol w="1575060">
                  <a:extLst>
                    <a:ext uri="{9D8B030D-6E8A-4147-A177-3AD203B41FA5}">
                      <a16:colId xmlns="" xmlns:a16="http://schemas.microsoft.com/office/drawing/2014/main" val="20001"/>
                    </a:ext>
                  </a:extLst>
                </a:gridCol>
                <a:gridCol w="936631">
                  <a:extLst>
                    <a:ext uri="{9D8B030D-6E8A-4147-A177-3AD203B41FA5}">
                      <a16:colId xmlns="" xmlns:a16="http://schemas.microsoft.com/office/drawing/2014/main" val="20002"/>
                    </a:ext>
                  </a:extLst>
                </a:gridCol>
              </a:tblGrid>
              <a:tr h="370840">
                <a:tc>
                  <a:txBody>
                    <a:bodyPr/>
                    <a:lstStyle/>
                    <a:p>
                      <a:r>
                        <a:rPr lang="it-IT" dirty="0">
                          <a:latin typeface="Nunito" pitchFamily="2" charset="0"/>
                          <a:cs typeface="Hind" panose="020B0604020202020204" charset="0"/>
                        </a:rPr>
                        <a:t>Action</a:t>
                      </a:r>
                    </a:p>
                  </a:txBody>
                  <a:tcPr/>
                </a:tc>
                <a:tc>
                  <a:txBody>
                    <a:bodyPr/>
                    <a:lstStyle/>
                    <a:p>
                      <a:r>
                        <a:rPr lang="it-IT" dirty="0">
                          <a:latin typeface="Nunito" pitchFamily="2" charset="0"/>
                          <a:cs typeface="Hind" panose="020B0604020202020204" charset="0"/>
                        </a:rPr>
                        <a:t>Deadline</a:t>
                      </a:r>
                    </a:p>
                  </a:txBody>
                  <a:tcPr/>
                </a:tc>
                <a:tc>
                  <a:txBody>
                    <a:bodyPr/>
                    <a:lstStyle/>
                    <a:p>
                      <a:r>
                        <a:rPr lang="it-IT" dirty="0">
                          <a:latin typeface="Nunito" pitchFamily="2" charset="0"/>
                          <a:cs typeface="Hind" panose="020B0604020202020204" charset="0"/>
                        </a:rPr>
                        <a:t>Status</a:t>
                      </a:r>
                    </a:p>
                  </a:txBody>
                  <a:tcP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Definition of the draft version of the contents for the handbook</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15 June 2023</a:t>
                      </a:r>
                    </a:p>
                  </a:txBody>
                  <a:tcPr/>
                </a:tc>
                <a:tc>
                  <a:txBody>
                    <a:bodyPr/>
                    <a:lstStyle/>
                    <a:p>
                      <a:r>
                        <a:rPr lang="it-IT" sz="1100" b="0" i="0" u="none" strike="noStrike" cap="none" baseline="0" dirty="0" err="1">
                          <a:solidFill>
                            <a:srgbClr val="00B050"/>
                          </a:solidFill>
                          <a:latin typeface="Nunito" pitchFamily="2" charset="0"/>
                          <a:ea typeface="+mn-ea"/>
                          <a:cs typeface="Hind" panose="020B0604020202020204" charset="0"/>
                          <a:sym typeface="Arial"/>
                        </a:rPr>
                        <a:t>Completed</a:t>
                      </a:r>
                      <a:endParaRPr lang="it-IT" sz="1100" b="0" i="0" u="none" strike="noStrike" cap="none" baseline="0" dirty="0">
                        <a:solidFill>
                          <a:srgbClr val="00B050"/>
                        </a:solidFill>
                        <a:latin typeface="Nunito" pitchFamily="2" charset="0"/>
                        <a:ea typeface="+mn-ea"/>
                        <a:cs typeface="Hind" panose="020B0604020202020204" charset="0"/>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err="1">
                          <a:solidFill>
                            <a:srgbClr val="00B050"/>
                          </a:solidFill>
                          <a:latin typeface="Nunito" pitchFamily="2" charset="0"/>
                          <a:cs typeface="Hind" panose="020B0604020202020204" charset="0"/>
                        </a:rPr>
                        <a:t>CSSanta</a:t>
                      </a:r>
                      <a:r>
                        <a:rPr lang="it-IT" sz="1100" b="1" dirty="0">
                          <a:solidFill>
                            <a:srgbClr val="00B050"/>
                          </a:solidFill>
                          <a:latin typeface="Nunito" pitchFamily="2" charset="0"/>
                          <a:cs typeface="Hind" panose="020B0604020202020204" charset="0"/>
                        </a:rPr>
                        <a:t> Clara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err="1">
                          <a:solidFill>
                            <a:schemeClr val="tx1"/>
                          </a:solidFill>
                          <a:latin typeface="Nunito" pitchFamily="2" charset="0"/>
                          <a:ea typeface="+mn-ea"/>
                          <a:cs typeface="Hind" panose="020B0604020202020204" charset="0"/>
                          <a:sym typeface="Arial"/>
                        </a:rPr>
                        <a:t>Send</a:t>
                      </a:r>
                      <a:r>
                        <a:rPr lang="it-IT" sz="1100" b="0" i="0" u="none" strike="noStrike" cap="none" baseline="0" dirty="0">
                          <a:solidFill>
                            <a:schemeClr val="tx1"/>
                          </a:solidFill>
                          <a:latin typeface="Nunito" pitchFamily="2" charset="0"/>
                          <a:ea typeface="+mn-ea"/>
                          <a:cs typeface="Hind" panose="020B0604020202020204" charset="0"/>
                          <a:sym typeface="Arial"/>
                        </a:rPr>
                        <a:t> the working group </a:t>
                      </a:r>
                      <a:r>
                        <a:rPr lang="it-IT" sz="1100" b="0" i="0" u="none" strike="noStrike" cap="none" baseline="0" dirty="0" err="1">
                          <a:solidFill>
                            <a:schemeClr val="tx1"/>
                          </a:solidFill>
                          <a:latin typeface="Nunito" pitchFamily="2" charset="0"/>
                          <a:ea typeface="+mn-ea"/>
                          <a:cs typeface="Hind" panose="020B0604020202020204" charset="0"/>
                          <a:sym typeface="Arial"/>
                        </a:rPr>
                        <a:t>declaration</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8 </a:t>
                      </a:r>
                      <a:r>
                        <a:rPr lang="it-IT" sz="1100" b="0" i="0" u="none" strike="noStrike" cap="none" baseline="0" dirty="0" err="1">
                          <a:solidFill>
                            <a:schemeClr val="tx1"/>
                          </a:solidFill>
                          <a:latin typeface="Nunito" pitchFamily="2" charset="0"/>
                          <a:ea typeface="+mn-ea"/>
                          <a:cs typeface="Hind" panose="020B0604020202020204" charset="0"/>
                          <a:sym typeface="Arial"/>
                        </a:rPr>
                        <a:t>September</a:t>
                      </a:r>
                      <a:r>
                        <a:rPr lang="it-IT" sz="1100" b="0" i="0" u="none" strike="noStrike" cap="none" baseline="0" dirty="0">
                          <a:solidFill>
                            <a:schemeClr val="tx1"/>
                          </a:solidFill>
                          <a:latin typeface="Nunito" pitchFamily="2" charset="0"/>
                          <a:ea typeface="+mn-ea"/>
                          <a:cs typeface="Hind" panose="020B0604020202020204" charset="0"/>
                          <a:sym typeface="Arial"/>
                        </a:rPr>
                        <a:t> 2023</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295644307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err="1">
                          <a:solidFill>
                            <a:srgbClr val="00B050"/>
                          </a:solidFill>
                          <a:latin typeface="Nunito" pitchFamily="2" charset="0"/>
                          <a:cs typeface="Hind" panose="020B0604020202020204" charset="0"/>
                        </a:rPr>
                        <a:t>CSSanta</a:t>
                      </a:r>
                      <a:r>
                        <a:rPr lang="it-IT" sz="1100" b="1" dirty="0">
                          <a:solidFill>
                            <a:srgbClr val="00B050"/>
                          </a:solidFill>
                          <a:latin typeface="Nunito" pitchFamily="2" charset="0"/>
                          <a:cs typeface="Hind" panose="020B0604020202020204" charset="0"/>
                        </a:rPr>
                        <a:t> Clara (PT), AE Miguel </a:t>
                      </a:r>
                      <a:r>
                        <a:rPr lang="it-IT" sz="1100" b="1" dirty="0" err="1">
                          <a:solidFill>
                            <a:srgbClr val="00B050"/>
                          </a:solidFill>
                          <a:latin typeface="Nunito" pitchFamily="2" charset="0"/>
                          <a:cs typeface="Hind" panose="020B0604020202020204" charset="0"/>
                        </a:rPr>
                        <a:t>Torga</a:t>
                      </a:r>
                      <a:r>
                        <a:rPr lang="it-IT" sz="1100" b="1" dirty="0">
                          <a:solidFill>
                            <a:srgbClr val="00B050"/>
                          </a:solidFill>
                          <a:latin typeface="Nunito" pitchFamily="2" charset="0"/>
                          <a:cs typeface="Hind" panose="020B0604020202020204" charset="0"/>
                        </a:rPr>
                        <a:t>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err="1">
                          <a:solidFill>
                            <a:schemeClr val="tx1"/>
                          </a:solidFill>
                          <a:latin typeface="Nunito" pitchFamily="2" charset="0"/>
                          <a:ea typeface="+mn-ea"/>
                          <a:cs typeface="Hind" panose="020B0604020202020204" charset="0"/>
                          <a:sym typeface="Arial"/>
                        </a:rPr>
                        <a:t>Send</a:t>
                      </a:r>
                      <a:r>
                        <a:rPr lang="it-IT" sz="1100" b="0" i="0" u="none" strike="noStrike" cap="none" baseline="0" dirty="0">
                          <a:solidFill>
                            <a:schemeClr val="tx1"/>
                          </a:solidFill>
                          <a:latin typeface="Nunito" pitchFamily="2" charset="0"/>
                          <a:ea typeface="+mn-ea"/>
                          <a:cs typeface="Hind" panose="020B0604020202020204" charset="0"/>
                          <a:sym typeface="Arial"/>
                        </a:rPr>
                        <a:t> the feedback </a:t>
                      </a:r>
                      <a:r>
                        <a:rPr lang="it-IT" sz="1100" b="0" i="0" u="none" strike="noStrike" cap="none" baseline="0" dirty="0" err="1">
                          <a:solidFill>
                            <a:schemeClr val="tx1"/>
                          </a:solidFill>
                          <a:latin typeface="Nunito" pitchFamily="2" charset="0"/>
                          <a:ea typeface="+mn-ea"/>
                          <a:cs typeface="Hind" panose="020B0604020202020204" charset="0"/>
                          <a:sym typeface="Arial"/>
                        </a:rPr>
                        <a:t>related</a:t>
                      </a:r>
                      <a:r>
                        <a:rPr lang="it-IT" sz="1100" b="0" i="0" u="none" strike="noStrike" cap="none" baseline="0" dirty="0">
                          <a:solidFill>
                            <a:schemeClr val="tx1"/>
                          </a:solidFill>
                          <a:latin typeface="Nunito" pitchFamily="2" charset="0"/>
                          <a:ea typeface="+mn-ea"/>
                          <a:cs typeface="Hind" panose="020B0604020202020204" charset="0"/>
                          <a:sym typeface="Arial"/>
                        </a:rPr>
                        <a:t> to the </a:t>
                      </a:r>
                      <a:r>
                        <a:rPr lang="it-IT" sz="1100" b="0" i="0" u="none" strike="noStrike" cap="none" baseline="0" dirty="0" err="1">
                          <a:solidFill>
                            <a:schemeClr val="tx1"/>
                          </a:solidFill>
                          <a:latin typeface="Nunito" pitchFamily="2" charset="0"/>
                          <a:ea typeface="+mn-ea"/>
                          <a:cs typeface="Hind" panose="020B0604020202020204" charset="0"/>
                          <a:sym typeface="Arial"/>
                        </a:rPr>
                        <a:t>handbook</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8 </a:t>
                      </a:r>
                      <a:r>
                        <a:rPr lang="it-IT" sz="1100" b="0" i="0" u="none" strike="noStrike" cap="none" baseline="0" dirty="0" err="1">
                          <a:solidFill>
                            <a:schemeClr val="tx1"/>
                          </a:solidFill>
                          <a:latin typeface="Nunito" pitchFamily="2" charset="0"/>
                          <a:ea typeface="+mn-ea"/>
                          <a:cs typeface="Hind" panose="020B0604020202020204" charset="0"/>
                          <a:sym typeface="Arial"/>
                        </a:rPr>
                        <a:t>September</a:t>
                      </a:r>
                      <a:r>
                        <a:rPr lang="it-IT" sz="1100" b="0" i="0" u="none" strike="noStrike" cap="none" baseline="0" dirty="0">
                          <a:solidFill>
                            <a:schemeClr val="tx1"/>
                          </a:solidFill>
                          <a:latin typeface="Nunito" pitchFamily="2" charset="0"/>
                          <a:ea typeface="+mn-ea"/>
                          <a:cs typeface="Hind" panose="020B0604020202020204" charset="0"/>
                          <a:sym typeface="Arial"/>
                        </a:rPr>
                        <a:t> 2023</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369818546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Definition of the final version of the contents for the handbook</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22 </a:t>
                      </a:r>
                      <a:r>
                        <a:rPr lang="it-IT" sz="1100" b="0" i="0" u="none" strike="noStrike" cap="none" baseline="0" dirty="0" err="1">
                          <a:solidFill>
                            <a:schemeClr val="tx1"/>
                          </a:solidFill>
                          <a:latin typeface="Nunito" pitchFamily="2" charset="0"/>
                          <a:ea typeface="+mn-ea"/>
                          <a:cs typeface="Hind" panose="020B0604020202020204" charset="0"/>
                          <a:sym typeface="Arial"/>
                        </a:rPr>
                        <a:t>September</a:t>
                      </a:r>
                      <a:r>
                        <a:rPr lang="it-IT" sz="1100" b="0" i="0" u="none" strike="noStrike" cap="none" baseline="0" dirty="0">
                          <a:solidFill>
                            <a:schemeClr val="tx1"/>
                          </a:solidFill>
                          <a:latin typeface="Nunito" pitchFamily="2" charset="0"/>
                          <a:ea typeface="+mn-ea"/>
                          <a:cs typeface="Hind" panose="020B0604020202020204" charset="0"/>
                          <a:sym typeface="Arial"/>
                        </a:rPr>
                        <a:t> 2023</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Translation of the handbook in the national languages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15 </a:t>
                      </a:r>
                      <a:r>
                        <a:rPr lang="it-IT" sz="1100" b="0" i="0" u="none" strike="noStrike" cap="none" baseline="0" dirty="0" err="1">
                          <a:solidFill>
                            <a:schemeClr val="tx1"/>
                          </a:solidFill>
                          <a:latin typeface="Nunito" pitchFamily="2" charset="0"/>
                          <a:ea typeface="+mn-ea"/>
                          <a:cs typeface="Hind" panose="020B0604020202020204" charset="0"/>
                          <a:sym typeface="Arial"/>
                        </a:rPr>
                        <a:t>October</a:t>
                      </a:r>
                      <a:r>
                        <a:rPr lang="it-IT" sz="1100" b="0" i="0" u="none" strike="noStrike" cap="none" baseline="0" dirty="0">
                          <a:solidFill>
                            <a:schemeClr val="tx1"/>
                          </a:solidFill>
                          <a:latin typeface="Nunito" pitchFamily="2" charset="0"/>
                          <a:ea typeface="+mn-ea"/>
                          <a:cs typeface="Hind" panose="020B0604020202020204" charset="0"/>
                          <a:sym typeface="Arial"/>
                        </a:rPr>
                        <a:t> 2023</a:t>
                      </a:r>
                    </a:p>
                  </a:txBody>
                  <a:tcPr/>
                </a:tc>
                <a:tc>
                  <a:txBody>
                    <a:bodyPr/>
                    <a:lstStyle/>
                    <a:p>
                      <a:endParaRPr lang="it-IT" dirty="0">
                        <a:latin typeface="Nunito" pitchFamily="2" charset="0"/>
                        <a:cs typeface="Hind" panose="020B060402020202020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Production of the transnational needs analysis reports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a:t>
                      </a:r>
                      <a:r>
                        <a:rPr lang="it-IT" sz="1100" b="0" i="0" u="none" strike="noStrike" cap="none" baseline="0" dirty="0" err="1">
                          <a:solidFill>
                            <a:schemeClr val="tx1"/>
                          </a:solidFill>
                          <a:latin typeface="Nunito" pitchFamily="2" charset="0"/>
                          <a:ea typeface="+mn-ea"/>
                          <a:cs typeface="Hind" panose="020B0604020202020204" charset="0"/>
                          <a:sym typeface="Arial"/>
                        </a:rPr>
                        <a:t>October</a:t>
                      </a:r>
                      <a:r>
                        <a:rPr lang="it-IT" sz="1100" b="0" i="0" u="none" strike="noStrike" cap="none" baseline="0" dirty="0">
                          <a:solidFill>
                            <a:schemeClr val="tx1"/>
                          </a:solidFill>
                          <a:latin typeface="Nunito" pitchFamily="2" charset="0"/>
                          <a:ea typeface="+mn-ea"/>
                          <a:cs typeface="Hind" panose="020B0604020202020204" charset="0"/>
                          <a:sym typeface="Arial"/>
                        </a:rPr>
                        <a:t> 2023</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Production of the national </a:t>
                      </a:r>
                      <a:r>
                        <a:rPr lang="it-IT" sz="1100" baseline="0" dirty="0" err="1">
                          <a:latin typeface="Nunito" pitchFamily="2" charset="0"/>
                          <a:cs typeface="Hind" panose="020B0604020202020204" charset="0"/>
                        </a:rPr>
                        <a:t>versions</a:t>
                      </a:r>
                      <a:r>
                        <a:rPr lang="it-IT" sz="1100" baseline="0" dirty="0">
                          <a:latin typeface="Nunito" pitchFamily="2" charset="0"/>
                          <a:cs typeface="Hind" panose="020B0604020202020204" charset="0"/>
                        </a:rPr>
                        <a:t> of the </a:t>
                      </a:r>
                      <a:r>
                        <a:rPr lang="it-IT" sz="1100" baseline="0" dirty="0" err="1">
                          <a:latin typeface="Nunito" pitchFamily="2" charset="0"/>
                          <a:cs typeface="Hind" panose="020B0604020202020204" charset="0"/>
                        </a:rPr>
                        <a:t>handbook</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15 November 2023</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10005"/>
                  </a:ext>
                </a:extLst>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1224739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2"/>
        <p:cNvGrpSpPr/>
        <p:nvPr/>
      </p:nvGrpSpPr>
      <p:grpSpPr>
        <a:xfrm>
          <a:off x="0" y="0"/>
          <a:ext cx="0" cy="0"/>
          <a:chOff x="0" y="0"/>
          <a:chExt cx="0" cy="0"/>
        </a:xfrm>
      </p:grpSpPr>
      <p:sp>
        <p:nvSpPr>
          <p:cNvPr id="785" name="Google Shape;785;p1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6" name="Google Shape;397;p36"/>
          <p:cNvSpPr txBox="1">
            <a:spLocks/>
          </p:cNvSpPr>
          <p:nvPr/>
        </p:nvSpPr>
        <p:spPr>
          <a:xfrm>
            <a:off x="727296" y="2381213"/>
            <a:ext cx="5093533" cy="137521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pPr>
              <a:lnSpc>
                <a:spcPct val="115000"/>
              </a:lnSpc>
            </a:pPr>
            <a:r>
              <a:rPr lang="en-US" sz="1200" dirty="0">
                <a:latin typeface="Hind"/>
                <a:ea typeface="Hind"/>
                <a:cs typeface="Hind"/>
                <a:sym typeface="Arial"/>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2342" y="1491630"/>
            <a:ext cx="4843439" cy="1020387"/>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11872" y="1529179"/>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Google Shape;774;p16"/>
          <p:cNvSpPr txBox="1">
            <a:spLocks/>
          </p:cNvSpPr>
          <p:nvPr/>
        </p:nvSpPr>
        <p:spPr>
          <a:xfrm>
            <a:off x="1547664" y="857784"/>
            <a:ext cx="3312368" cy="2302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latin typeface="Mali" panose="00000500000000000000" pitchFamily="2" charset="-34"/>
                <a:cs typeface="Mali" panose="00000500000000000000" pitchFamily="2" charset="-34"/>
              </a:rPr>
              <a:t>Funding Programme</a:t>
            </a:r>
          </a:p>
        </p:txBody>
      </p:sp>
      <p:sp>
        <p:nvSpPr>
          <p:cNvPr id="10" name="Google Shape;774;p16"/>
          <p:cNvSpPr txBox="1">
            <a:spLocks/>
          </p:cNvSpPr>
          <p:nvPr/>
        </p:nvSpPr>
        <p:spPr>
          <a:xfrm>
            <a:off x="5911872" y="770392"/>
            <a:ext cx="3196632"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latin typeface="Mali" panose="00000500000000000000" pitchFamily="2" charset="-34"/>
                <a:cs typeface="Mali" panose="00000500000000000000" pitchFamily="2" charset="-34"/>
              </a:rPr>
              <a:t>Open Education Resources License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dk1"/>
                </a:solidFill>
                <a:latin typeface="Mali"/>
                <a:ea typeface="Mali"/>
                <a:cs typeface="Mali"/>
                <a:sym typeface="Mali"/>
              </a:rPr>
              <a:t>Actions and Deadlines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2630168178"/>
              </p:ext>
            </p:extLst>
          </p:nvPr>
        </p:nvGraphicFramePr>
        <p:xfrm>
          <a:off x="539552" y="873502"/>
          <a:ext cx="8136904" cy="1986280"/>
        </p:xfrm>
        <a:graphic>
          <a:graphicData uri="http://schemas.openxmlformats.org/drawingml/2006/table">
            <a:tbl>
              <a:tblPr firstRow="1" bandRow="1">
                <a:tableStyleId>{69012ECD-51FC-41F1-AA8D-1B2483CD663E}</a:tableStyleId>
              </a:tblPr>
              <a:tblGrid>
                <a:gridCol w="5625213">
                  <a:extLst>
                    <a:ext uri="{9D8B030D-6E8A-4147-A177-3AD203B41FA5}">
                      <a16:colId xmlns="" xmlns:a16="http://schemas.microsoft.com/office/drawing/2014/main" val="20000"/>
                    </a:ext>
                  </a:extLst>
                </a:gridCol>
                <a:gridCol w="1575060">
                  <a:extLst>
                    <a:ext uri="{9D8B030D-6E8A-4147-A177-3AD203B41FA5}">
                      <a16:colId xmlns="" xmlns:a16="http://schemas.microsoft.com/office/drawing/2014/main" val="20001"/>
                    </a:ext>
                  </a:extLst>
                </a:gridCol>
                <a:gridCol w="936631">
                  <a:extLst>
                    <a:ext uri="{9D8B030D-6E8A-4147-A177-3AD203B41FA5}">
                      <a16:colId xmlns="" xmlns:a16="http://schemas.microsoft.com/office/drawing/2014/main" val="20002"/>
                    </a:ext>
                  </a:extLst>
                </a:gridCol>
              </a:tblGrid>
              <a:tr h="370840">
                <a:tc>
                  <a:txBody>
                    <a:bodyPr/>
                    <a:lstStyle/>
                    <a:p>
                      <a:r>
                        <a:rPr lang="it-IT" dirty="0">
                          <a:latin typeface="Nunito" pitchFamily="2" charset="0"/>
                          <a:cs typeface="Hind" panose="020B0604020202020204" charset="0"/>
                        </a:rPr>
                        <a:t>Action</a:t>
                      </a:r>
                    </a:p>
                  </a:txBody>
                  <a:tcPr/>
                </a:tc>
                <a:tc>
                  <a:txBody>
                    <a:bodyPr/>
                    <a:lstStyle/>
                    <a:p>
                      <a:r>
                        <a:rPr lang="it-IT" dirty="0">
                          <a:latin typeface="Nunito" pitchFamily="2" charset="0"/>
                          <a:cs typeface="Hind" panose="020B0604020202020204" charset="0"/>
                        </a:rPr>
                        <a:t>Deadline</a:t>
                      </a:r>
                    </a:p>
                  </a:txBody>
                  <a:tcPr/>
                </a:tc>
                <a:tc>
                  <a:txBody>
                    <a:bodyPr/>
                    <a:lstStyle/>
                    <a:p>
                      <a:r>
                        <a:rPr lang="it-IT" dirty="0">
                          <a:latin typeface="Nunito" pitchFamily="2" charset="0"/>
                          <a:cs typeface="Hind" panose="020B0604020202020204" charset="0"/>
                        </a:rPr>
                        <a:t>Status</a:t>
                      </a: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a:latin typeface="Nunito" pitchFamily="2" charset="0"/>
                          <a:cs typeface="Hind" panose="020B0604020202020204" charset="0"/>
                        </a:rPr>
                        <a:t>Collect 20 evaluation questionnaires from the representatives of the target groups</a:t>
                      </a:r>
                      <a:endParaRPr lang="en-US" sz="1100" baseline="0" dirty="0">
                        <a:latin typeface="Nunito" pitchFamily="2" charset="0"/>
                        <a:cs typeface="Hind" panose="020B0604020202020204" charset="0"/>
                      </a:endParaRP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aseline="0" dirty="0">
                          <a:latin typeface="Nunito" pitchFamily="2" charset="0"/>
                          <a:cs typeface="Hind" panose="020B0604020202020204" charset="0"/>
                        </a:rPr>
                        <a:t>Sending of the National Testing Report</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31 December 2023</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Send the declaration of the target groups involvement</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31 December 2023</a:t>
                      </a:r>
                    </a:p>
                  </a:txBody>
                  <a:tcPr/>
                </a:tc>
                <a:tc>
                  <a:txBody>
                    <a:bodyPr/>
                    <a:lstStyle/>
                    <a:p>
                      <a:endParaRPr lang="it-IT" sz="1100" b="0" i="0" u="none" strike="noStrike" cap="none" baseline="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baseline="0" dirty="0">
                          <a:solidFill>
                            <a:srgbClr val="00B050"/>
                          </a:solidFill>
                          <a:latin typeface="Nunito" pitchFamily="2" charset="0"/>
                          <a:cs typeface="Hind" panose="020B0604020202020204" charset="0"/>
                        </a:rPr>
                        <a:t>Pixel (IT)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aseline="0" dirty="0">
                          <a:latin typeface="Nunito" pitchFamily="2" charset="0"/>
                          <a:cs typeface="Hind" panose="020B0604020202020204" charset="0"/>
                        </a:rPr>
                        <a:t>Production of Transnational Testing Reports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31 January 2024</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10003"/>
                  </a:ext>
                </a:extLst>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1962878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752800" y="1051910"/>
            <a:ext cx="7485900" cy="655744"/>
          </a:xfrm>
          <a:prstGeom prst="rect">
            <a:avLst/>
          </a:prstGeom>
        </p:spPr>
        <p:txBody>
          <a:bodyPr spcFirstLastPara="1" wrap="square" lIns="0" tIns="0" rIns="0" bIns="0" anchor="b" anchorCtr="0">
            <a:noAutofit/>
          </a:bodyPr>
          <a:lstStyle/>
          <a:p>
            <a:pPr lvl="0"/>
            <a:r>
              <a:rPr lang="en-US" sz="3600" dirty="0"/>
              <a:t>WP3 - Online Training Package</a:t>
            </a:r>
            <a:endParaRPr sz="3600" dirty="0"/>
          </a:p>
        </p:txBody>
      </p:sp>
      <p:grpSp>
        <p:nvGrpSpPr>
          <p:cNvPr id="793" name="Google Shape;793;p18"/>
          <p:cNvGrpSpPr/>
          <p:nvPr/>
        </p:nvGrpSpPr>
        <p:grpSpPr>
          <a:xfrm rot="5400000">
            <a:off x="813176" y="792638"/>
            <a:ext cx="792091" cy="1252951"/>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14376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dk1"/>
                </a:solidFill>
                <a:latin typeface="Mali"/>
                <a:ea typeface="Mali"/>
                <a:cs typeface="Mali"/>
                <a:sym typeface="Mali"/>
              </a:rPr>
              <a:t>Activities and Results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e 5"/>
          <p:cNvGraphicFramePr>
            <a:graphicFrameLocks noGrp="1"/>
          </p:cNvGraphicFramePr>
          <p:nvPr>
            <p:extLst>
              <p:ext uri="{D42A27DB-BD31-4B8C-83A1-F6EECF244321}">
                <p14:modId xmlns:p14="http://schemas.microsoft.com/office/powerpoint/2010/main" val="1554325627"/>
              </p:ext>
            </p:extLst>
          </p:nvPr>
        </p:nvGraphicFramePr>
        <p:xfrm>
          <a:off x="827584" y="843558"/>
          <a:ext cx="7416824" cy="3484180"/>
        </p:xfrm>
        <a:graphic>
          <a:graphicData uri="http://schemas.openxmlformats.org/drawingml/2006/table">
            <a:tbl>
              <a:tblPr firstRow="1" bandRow="1">
                <a:tableStyleId>{69012ECD-51FC-41F1-AA8D-1B2483CD663E}</a:tableStyleId>
              </a:tblPr>
              <a:tblGrid>
                <a:gridCol w="3528392">
                  <a:extLst>
                    <a:ext uri="{9D8B030D-6E8A-4147-A177-3AD203B41FA5}">
                      <a16:colId xmlns="" xmlns:a16="http://schemas.microsoft.com/office/drawing/2014/main" val="20000"/>
                    </a:ext>
                  </a:extLst>
                </a:gridCol>
                <a:gridCol w="3888432">
                  <a:extLst>
                    <a:ext uri="{9D8B030D-6E8A-4147-A177-3AD203B41FA5}">
                      <a16:colId xmlns="" xmlns:a16="http://schemas.microsoft.com/office/drawing/2014/main" val="20001"/>
                    </a:ext>
                  </a:extLst>
                </a:gridCol>
              </a:tblGrid>
              <a:tr h="216024">
                <a:tc>
                  <a:txBody>
                    <a:bodyPr/>
                    <a:lstStyle/>
                    <a:p>
                      <a:r>
                        <a:rPr lang="it-IT" dirty="0">
                          <a:solidFill>
                            <a:schemeClr val="bg1"/>
                          </a:solidFill>
                          <a:latin typeface="DM Sans" pitchFamily="2" charset="0"/>
                        </a:rPr>
                        <a:t>Activities</a:t>
                      </a:r>
                    </a:p>
                  </a:txBody>
                  <a:tcPr/>
                </a:tc>
                <a:tc>
                  <a:txBody>
                    <a:bodyPr/>
                    <a:lstStyle/>
                    <a:p>
                      <a:r>
                        <a:rPr lang="it-IT" dirty="0">
                          <a:solidFill>
                            <a:schemeClr val="bg1"/>
                          </a:solidFill>
                          <a:latin typeface="DM Sans" pitchFamily="2" charset="0"/>
                        </a:rPr>
                        <a:t>Results</a:t>
                      </a:r>
                    </a:p>
                  </a:txBody>
                  <a:tcPr/>
                </a:tc>
                <a:extLst>
                  <a:ext uri="{0D108BD9-81ED-4DB2-BD59-A6C34878D82A}">
                    <a16:rowId xmlns="" xmlns:a16="http://schemas.microsoft.com/office/drawing/2014/main" val="10000"/>
                  </a:ext>
                </a:extLst>
              </a:tr>
              <a:tr h="370840">
                <a:tc>
                  <a:txBody>
                    <a:bodyPr/>
                    <a:lstStyle/>
                    <a:p>
                      <a:pPr>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1 - Planning the activities</a:t>
                      </a:r>
                    </a:p>
                  </a:txBody>
                  <a:tcPr marL="68580" marR="68580" marT="0" marB="0"/>
                </a:tc>
                <a:tc>
                  <a:txBody>
                    <a:bodyPr/>
                    <a:lstStyle/>
                    <a:p>
                      <a:pPr>
                        <a:lnSpc>
                          <a:spcPct val="115000"/>
                        </a:lnSpc>
                        <a:spcAft>
                          <a:spcPts val="0"/>
                        </a:spcAft>
                      </a:pPr>
                      <a:r>
                        <a:rPr lang="en-US" sz="900" dirty="0">
                          <a:effectLst/>
                          <a:latin typeface="Nunito" pitchFamily="2" charset="0"/>
                          <a:ea typeface="Calibri"/>
                          <a:cs typeface="Times New Roman"/>
                        </a:rPr>
                        <a:t>Availability of:</a:t>
                      </a:r>
                      <a:endParaRPr lang="en-US" sz="1100" dirty="0">
                        <a:effectLst/>
                        <a:latin typeface="Nunito" pitchFamily="2" charset="0"/>
                        <a:ea typeface="Calibri"/>
                        <a:cs typeface="Times New Roman"/>
                      </a:endParaRPr>
                    </a:p>
                    <a:p>
                      <a:pPr marL="179388" lvl="0" indent="-179388">
                        <a:lnSpc>
                          <a:spcPct val="115000"/>
                        </a:lnSpc>
                        <a:spcAft>
                          <a:spcPts val="0"/>
                        </a:spcAft>
                        <a:buFont typeface="Symbol"/>
                        <a:buChar char=""/>
                      </a:pPr>
                      <a:r>
                        <a:rPr lang="en-US" sz="900" b="0" i="0" u="none" strike="noStrike" cap="none" dirty="0">
                          <a:solidFill>
                            <a:schemeClr val="tx1"/>
                          </a:solidFill>
                          <a:effectLst/>
                          <a:latin typeface="Nunito" pitchFamily="2" charset="0"/>
                          <a:ea typeface="Calibri"/>
                          <a:cs typeface="Times New Roman"/>
                          <a:sym typeface="Arial"/>
                        </a:rPr>
                        <a:t>Calendar of activities</a:t>
                      </a:r>
                    </a:p>
                    <a:p>
                      <a:pPr marL="179388" lvl="0" indent="-179388">
                        <a:lnSpc>
                          <a:spcPct val="115000"/>
                        </a:lnSpc>
                        <a:spcAft>
                          <a:spcPts val="0"/>
                        </a:spcAft>
                        <a:buFont typeface="Symbol"/>
                        <a:buChar char=""/>
                      </a:pPr>
                      <a:r>
                        <a:rPr lang="en-US" sz="900" b="0" i="0" u="none" strike="noStrike" cap="none" dirty="0">
                          <a:solidFill>
                            <a:schemeClr val="tx1"/>
                          </a:solidFill>
                          <a:effectLst/>
                          <a:latin typeface="Nunito" pitchFamily="2" charset="0"/>
                          <a:ea typeface="Calibri"/>
                          <a:cs typeface="Times New Roman"/>
                          <a:sym typeface="Arial"/>
                        </a:rPr>
                        <a:t>Templates and tools</a:t>
                      </a:r>
                    </a:p>
                    <a:p>
                      <a:pPr marL="179388" marR="0" lvl="0" indent="-179388" algn="l" defTabSz="914400" rtl="0" eaLnBrk="1" fontAlgn="auto" latinLnBrk="0" hangingPunct="1">
                        <a:lnSpc>
                          <a:spcPct val="115000"/>
                        </a:lnSpc>
                        <a:spcBef>
                          <a:spcPts val="0"/>
                        </a:spcBef>
                        <a:spcAft>
                          <a:spcPts val="0"/>
                        </a:spcAft>
                        <a:buClr>
                          <a:srgbClr val="000000"/>
                        </a:buClr>
                        <a:buSzTx/>
                        <a:buFont typeface="Symbol"/>
                        <a:buChar char=""/>
                        <a:tabLst/>
                        <a:defRPr/>
                      </a:pPr>
                      <a:r>
                        <a:rPr lang="en-US" sz="900" b="0" i="0" u="none" strike="noStrike" cap="none" dirty="0">
                          <a:solidFill>
                            <a:schemeClr val="tx1"/>
                          </a:solidFill>
                          <a:effectLst/>
                          <a:latin typeface="Nunito" pitchFamily="2" charset="0"/>
                          <a:ea typeface="Calibri"/>
                          <a:cs typeface="Times New Roman"/>
                          <a:sym typeface="Arial"/>
                        </a:rPr>
                        <a:t>1 participant per partner in the transnational meeting</a:t>
                      </a:r>
                    </a:p>
                  </a:txBody>
                  <a:tcPr marL="68580" marR="68580" marT="0" marB="0"/>
                </a:tc>
                <a:extLst>
                  <a:ext uri="{0D108BD9-81ED-4DB2-BD59-A6C34878D82A}">
                    <a16:rowId xmlns="" xmlns:a16="http://schemas.microsoft.com/office/drawing/2014/main" val="10001"/>
                  </a:ext>
                </a:extLst>
              </a:tr>
              <a:tr h="370840">
                <a:tc>
                  <a:txBody>
                    <a:bodyPr/>
                    <a:lstStyle/>
                    <a:p>
                      <a:pPr>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2 – Organization of the Training activity</a:t>
                      </a:r>
                    </a:p>
                  </a:txBody>
                  <a:tcPr marL="68580" marR="68580" marT="0" marB="0"/>
                </a:tc>
                <a:tc>
                  <a:txBody>
                    <a:bodyPr/>
                    <a:lstStyle/>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Logistic organization of the training activity in Romania </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Participation of at least 5 teachers per partner, but Pixel and IPB</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Involvement of 3 experts by IPB in the training </a:t>
                      </a:r>
                    </a:p>
                    <a:p>
                      <a:r>
                        <a:rPr lang="en-US" sz="900" b="0" i="0" u="none" strike="noStrike" cap="none" dirty="0">
                          <a:solidFill>
                            <a:schemeClr val="tx1"/>
                          </a:solidFill>
                          <a:effectLst/>
                          <a:latin typeface="Nunito" pitchFamily="2" charset="0"/>
                          <a:ea typeface="Calibri"/>
                          <a:cs typeface="Times New Roman"/>
                          <a:sym typeface="Arial"/>
                        </a:rPr>
                        <a:t>Availability of:</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List of Participants</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Reports on the training activity</a:t>
                      </a:r>
                    </a:p>
                  </a:txBody>
                  <a:tcPr marL="68580" marR="68580" marT="0" marB="0"/>
                </a:tc>
                <a:extLst>
                  <a:ext uri="{0D108BD9-81ED-4DB2-BD59-A6C34878D82A}">
                    <a16:rowId xmlns="" xmlns:a16="http://schemas.microsoft.com/office/drawing/2014/main" val="10002"/>
                  </a:ext>
                </a:extLst>
              </a:tr>
              <a:tr h="236952">
                <a:tc>
                  <a:txBody>
                    <a:bodyPr/>
                    <a:lstStyle/>
                    <a:p>
                      <a:pPr>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3 – Definition of the online course syllabus and structure</a:t>
                      </a:r>
                    </a:p>
                  </a:txBody>
                  <a:tcPr marL="68580" marR="68580" marT="0" marB="0"/>
                </a:tc>
                <a:tc>
                  <a:txBody>
                    <a:bodyPr/>
                    <a:lstStyle/>
                    <a:p>
                      <a:pPr>
                        <a:lnSpc>
                          <a:spcPct val="115000"/>
                        </a:lnSpc>
                        <a:spcAft>
                          <a:spcPts val="0"/>
                        </a:spcAft>
                      </a:pPr>
                      <a:r>
                        <a:rPr lang="en-US" sz="900" b="0" i="0" u="none" strike="noStrike" cap="none">
                          <a:solidFill>
                            <a:schemeClr val="tx1"/>
                          </a:solidFill>
                          <a:effectLst/>
                          <a:latin typeface="Nunito" pitchFamily="2" charset="0"/>
                          <a:ea typeface="Calibri"/>
                          <a:cs typeface="Times New Roman"/>
                          <a:sym typeface="Arial"/>
                        </a:rPr>
                        <a:t>Availability of the online course syllabus</a:t>
                      </a:r>
                    </a:p>
                  </a:txBody>
                  <a:tcPr marL="68580" marR="68580" marT="0" marB="0"/>
                </a:tc>
                <a:extLst>
                  <a:ext uri="{0D108BD9-81ED-4DB2-BD59-A6C34878D82A}">
                    <a16:rowId xmlns="" xmlns:a16="http://schemas.microsoft.com/office/drawing/2014/main" val="10003"/>
                  </a:ext>
                </a:extLst>
              </a:tr>
              <a:tr h="226152">
                <a:tc>
                  <a:txBody>
                    <a:bodyPr/>
                    <a:lstStyle/>
                    <a:p>
                      <a:pPr>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4 – Creation of Module contents</a:t>
                      </a:r>
                    </a:p>
                  </a:txBody>
                  <a:tcPr marL="68580" marR="68580" marT="0" marB="0"/>
                </a:tc>
                <a:tc>
                  <a:txBody>
                    <a:bodyPr/>
                    <a:lstStyle/>
                    <a:p>
                      <a:pPr>
                        <a:lnSpc>
                          <a:spcPct val="115000"/>
                        </a:lnSpc>
                        <a:spcAft>
                          <a:spcPts val="0"/>
                        </a:spcAft>
                      </a:pPr>
                      <a:r>
                        <a:rPr lang="en-US" sz="900" b="0" i="0" u="none" strike="noStrike" cap="none">
                          <a:solidFill>
                            <a:schemeClr val="tx1"/>
                          </a:solidFill>
                          <a:effectLst/>
                          <a:latin typeface="Nunito" pitchFamily="2" charset="0"/>
                          <a:ea typeface="Calibri"/>
                          <a:cs typeface="Times New Roman"/>
                          <a:sym typeface="Arial"/>
                        </a:rPr>
                        <a:t>Availability of the draft contents for 5 modules </a:t>
                      </a:r>
                    </a:p>
                  </a:txBody>
                  <a:tcPr marL="68580" marR="68580" marT="0" marB="0"/>
                </a:tc>
                <a:extLst>
                  <a:ext uri="{0D108BD9-81ED-4DB2-BD59-A6C34878D82A}">
                    <a16:rowId xmlns="" xmlns:a16="http://schemas.microsoft.com/office/drawing/2014/main" val="10004"/>
                  </a:ext>
                </a:extLst>
              </a:tr>
              <a:tr h="370840">
                <a:tc>
                  <a:txBody>
                    <a:bodyPr/>
                    <a:lstStyle/>
                    <a:p>
                      <a:pPr>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5 – Revision, finalization and translation of module contents</a:t>
                      </a:r>
                    </a:p>
                  </a:txBody>
                  <a:tcPr marL="68580" marR="68580" marT="0" marB="0"/>
                </a:tc>
                <a:tc>
                  <a:txBody>
                    <a:bodyPr/>
                    <a:lstStyle/>
                    <a:p>
                      <a:pPr>
                        <a:lnSpc>
                          <a:spcPct val="115000"/>
                        </a:lnSpc>
                        <a:spcAft>
                          <a:spcPts val="0"/>
                        </a:spcAft>
                      </a:pPr>
                      <a:r>
                        <a:rPr lang="en-US" sz="900" b="0" i="0" u="none" strike="noStrike" cap="none" dirty="0">
                          <a:solidFill>
                            <a:schemeClr val="tx1"/>
                          </a:solidFill>
                          <a:effectLst/>
                          <a:latin typeface="Nunito" pitchFamily="2" charset="0"/>
                          <a:ea typeface="Calibri"/>
                          <a:cs typeface="Times New Roman"/>
                          <a:sym typeface="Arial"/>
                        </a:rPr>
                        <a:t>Peer review of the 5 modules and availability of in English, Italian, Romanian and Portuguese of the online training package </a:t>
                      </a:r>
                    </a:p>
                  </a:txBody>
                  <a:tcPr marL="68580" marR="68580" marT="0" marB="0"/>
                </a:tc>
                <a:extLst>
                  <a:ext uri="{0D108BD9-81ED-4DB2-BD59-A6C34878D82A}">
                    <a16:rowId xmlns="" xmlns:a16="http://schemas.microsoft.com/office/drawing/2014/main" val="10005"/>
                  </a:ext>
                </a:extLst>
              </a:tr>
              <a:tr h="370840">
                <a:tc>
                  <a:txBody>
                    <a:bodyPr/>
                    <a:lstStyle/>
                    <a:p>
                      <a:pPr>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6 – Testing activities</a:t>
                      </a:r>
                    </a:p>
                  </a:txBody>
                  <a:tcPr marL="68580" marR="68580" marT="0" marB="0"/>
                </a:tc>
                <a:tc>
                  <a:txBody>
                    <a:bodyPr/>
                    <a:lstStyle/>
                    <a:p>
                      <a:pPr marL="0" marR="0" lvl="0" indent="0" algn="l" rtl="0">
                        <a:lnSpc>
                          <a:spcPct val="115000"/>
                        </a:lnSpc>
                        <a:spcBef>
                          <a:spcPts val="0"/>
                        </a:spcBef>
                        <a:spcAft>
                          <a:spcPts val="0"/>
                        </a:spcAft>
                        <a:buClr>
                          <a:srgbClr val="000000"/>
                        </a:buClr>
                        <a:buFont typeface="Symbol"/>
                        <a:buNone/>
                      </a:pPr>
                      <a:r>
                        <a:rPr lang="en-US" sz="900" b="0" i="0" u="none" strike="noStrike" cap="none" dirty="0">
                          <a:solidFill>
                            <a:schemeClr val="tx1"/>
                          </a:solidFill>
                          <a:effectLst/>
                          <a:latin typeface="Nunito" pitchFamily="2" charset="0"/>
                          <a:ea typeface="Calibri"/>
                          <a:cs typeface="Times New Roman"/>
                          <a:sym typeface="Arial"/>
                        </a:rPr>
                        <a:t>Testing of the handbook with 20 childhood educators and kindergarten teachers per country (40 for Portugal)</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Availability of 4 national evaluation reports</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Availability of 1 transnational evaluation report</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Availability of 1 target group involvement declaration per country</a:t>
                      </a:r>
                    </a:p>
                  </a:txBody>
                  <a:tcPr marL="68580" marR="68580" marT="0" marB="0"/>
                </a:tc>
                <a:extLst>
                  <a:ext uri="{0D108BD9-81ED-4DB2-BD59-A6C34878D82A}">
                    <a16:rowId xmlns="" xmlns:a16="http://schemas.microsoft.com/office/drawing/2014/main" val="10006"/>
                  </a:ext>
                </a:extLst>
              </a:tr>
            </a:tbl>
          </a:graphicData>
        </a:graphic>
      </p:graphicFrame>
      <p:sp>
        <p:nvSpPr>
          <p:cNvPr id="8"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334699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7074"/>
            <a:ext cx="6902100" cy="460500"/>
          </a:xfrm>
          <a:prstGeom prst="rect">
            <a:avLst/>
          </a:prstGeom>
        </p:spPr>
        <p:txBody>
          <a:bodyPr spcFirstLastPara="1" wrap="square" lIns="0" tIns="0" rIns="0" bIns="0" anchor="b" anchorCtr="0">
            <a:noAutofit/>
          </a:bodyPr>
          <a:lstStyle/>
          <a:p>
            <a:pPr lvl="0"/>
            <a:r>
              <a:rPr lang="en-US" sz="2400" dirty="0"/>
              <a:t>1 – Planning of the activities</a:t>
            </a:r>
          </a:p>
        </p:txBody>
      </p:sp>
      <p:sp>
        <p:nvSpPr>
          <p:cNvPr id="776" name="Google Shape;776;p16"/>
          <p:cNvSpPr txBox="1">
            <a:spLocks noGrp="1"/>
          </p:cNvSpPr>
          <p:nvPr>
            <p:ph type="body" idx="1"/>
          </p:nvPr>
        </p:nvSpPr>
        <p:spPr>
          <a:xfrm>
            <a:off x="395536" y="1131590"/>
            <a:ext cx="5472608" cy="3744416"/>
          </a:xfrm>
          <a:prstGeom prst="rect">
            <a:avLst/>
          </a:prstGeom>
        </p:spPr>
        <p:txBody>
          <a:bodyPr spcFirstLastPara="1" wrap="square" lIns="0" tIns="0" rIns="0" bIns="0" anchor="t" anchorCtr="0">
            <a:noAutofit/>
          </a:bodyPr>
          <a:lstStyle/>
          <a:p>
            <a:pPr marL="171450" lvl="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a:t>
            </a:r>
            <a:r>
              <a:rPr lang="it-IT" sz="1200" dirty="0"/>
              <a:t> should create a </a:t>
            </a:r>
            <a:r>
              <a:rPr lang="it-IT" sz="1200" b="1" dirty="0"/>
              <a:t>working group</a:t>
            </a:r>
            <a:r>
              <a:rPr lang="it-IT" sz="1200" dirty="0"/>
              <a:t> </a:t>
            </a:r>
            <a:r>
              <a:rPr lang="en-US" sz="1200" dirty="0"/>
              <a:t>involving in the contents creation:</a:t>
            </a:r>
          </a:p>
          <a:p>
            <a:pPr marL="628650" lvl="1" indent="-171450">
              <a:buClr>
                <a:schemeClr val="dk1"/>
              </a:buClr>
              <a:buSzPts val="1100"/>
              <a:buFont typeface="Arial" panose="020B0604020202020204" pitchFamily="34" charset="0"/>
              <a:buChar char="•"/>
            </a:pPr>
            <a:r>
              <a:rPr lang="en-US" sz="1200" dirty="0"/>
              <a:t>The director or a representative of the managerial staff who will ensure that the handbook contents are </a:t>
            </a:r>
            <a:r>
              <a:rPr lang="en-US" sz="1200" dirty="0" err="1"/>
              <a:t>recognised</a:t>
            </a:r>
            <a:r>
              <a:rPr lang="en-US" sz="1200" dirty="0"/>
              <a:t> and accepted by the kindergarten</a:t>
            </a:r>
          </a:p>
          <a:p>
            <a:pPr marL="628650" lvl="1" indent="-171450">
              <a:spcBef>
                <a:spcPts val="0"/>
              </a:spcBef>
              <a:buClr>
                <a:schemeClr val="dk1"/>
              </a:buClr>
              <a:buSzPts val="1100"/>
              <a:buFont typeface="Arial" panose="020B0604020202020204" pitchFamily="34" charset="0"/>
              <a:buChar char="•"/>
            </a:pPr>
            <a:r>
              <a:rPr lang="en-US" sz="1200" dirty="0"/>
              <a:t>5 Early childhood educators who will have an active role in supporting the experts of IPB, ULS and in adapting the pedagogic and methodological contents to the specific needs of educators</a:t>
            </a:r>
          </a:p>
          <a:p>
            <a:pPr marL="182563" lvl="1" indent="0">
              <a:spcBef>
                <a:spcPts val="0"/>
              </a:spcBef>
              <a:buClr>
                <a:schemeClr val="dk1"/>
              </a:buClr>
              <a:buSzPts val="1100"/>
              <a:buNone/>
            </a:pPr>
            <a:endParaRPr lang="it-IT" sz="1200" i="1" dirty="0">
              <a:solidFill>
                <a:schemeClr val="tx1"/>
              </a:solidFill>
              <a:latin typeface="Nunito" pitchFamily="2" charset="0"/>
            </a:endParaRPr>
          </a:p>
          <a:p>
            <a:pPr marL="182563" lvl="1" indent="0">
              <a:spcBef>
                <a:spcPts val="0"/>
              </a:spcBef>
              <a:buClr>
                <a:schemeClr val="dk1"/>
              </a:buClr>
              <a:buSzPts val="1100"/>
              <a:buNone/>
            </a:pPr>
            <a:r>
              <a:rPr lang="it-IT" sz="1200" i="1" dirty="0">
                <a:solidFill>
                  <a:schemeClr val="tx1"/>
                </a:solidFill>
                <a:latin typeface="Nunito" pitchFamily="2" charset="0"/>
              </a:rPr>
              <a:t>Template: WP3.M – Working Group involvement declaration</a:t>
            </a:r>
          </a:p>
          <a:p>
            <a:pPr marL="171450" indent="-171450">
              <a:spcBef>
                <a:spcPts val="0"/>
              </a:spcBef>
              <a:buClr>
                <a:schemeClr val="dk1"/>
              </a:buClr>
              <a:buSzPts val="1100"/>
              <a:buFont typeface="Arial" panose="020B0604020202020204" pitchFamily="34" charset="0"/>
              <a:buChar char="•"/>
            </a:pPr>
            <a:endParaRPr lang="it-IT" sz="1200" dirty="0"/>
          </a:p>
          <a:p>
            <a:pPr marL="171450" lvl="0" indent="-171450">
              <a:spcBef>
                <a:spcPts val="1000"/>
              </a:spcBef>
              <a:buClr>
                <a:schemeClr val="dk1"/>
              </a:buClr>
              <a:buSzPts val="1100"/>
              <a:buFont typeface="Arial" panose="020B0604020202020204" pitchFamily="34" charset="0"/>
              <a:buChar char="•"/>
            </a:pPr>
            <a:r>
              <a:rPr lang="it-IT" sz="1200" dirty="0"/>
              <a:t>IPB (PT) and ULS (IE) should create a </a:t>
            </a:r>
            <a:r>
              <a:rPr lang="it-IT" sz="1200" b="1" dirty="0"/>
              <a:t>working group</a:t>
            </a:r>
            <a:r>
              <a:rPr lang="it-IT" sz="1200" dirty="0"/>
              <a:t> </a:t>
            </a:r>
            <a:r>
              <a:rPr lang="en-US" sz="1200" dirty="0"/>
              <a:t>involving 4 experts/lecturers/researchers in the contents creation</a:t>
            </a:r>
          </a:p>
          <a:p>
            <a:pPr marL="182563" indent="0">
              <a:spcBef>
                <a:spcPts val="1000"/>
              </a:spcBef>
              <a:buClr>
                <a:schemeClr val="dk1"/>
              </a:buClr>
              <a:buSzPts val="1100"/>
              <a:buNone/>
            </a:pPr>
            <a:r>
              <a:rPr lang="it-IT" sz="1200" i="1" dirty="0">
                <a:solidFill>
                  <a:schemeClr val="tx1"/>
                </a:solidFill>
                <a:latin typeface="Nunito" pitchFamily="2" charset="0"/>
              </a:rPr>
              <a:t>Template: WP3.M - Target Group involvement declaration</a:t>
            </a:r>
          </a:p>
          <a:p>
            <a:pPr marL="171450" indent="-171450">
              <a:spcBef>
                <a:spcPts val="1000"/>
              </a:spcBef>
              <a:buClr>
                <a:schemeClr val="dk1"/>
              </a:buClr>
              <a:buSzPts val="1100"/>
              <a:buFont typeface="Arial" panose="020B0604020202020204" pitchFamily="34" charset="0"/>
              <a:buChar char="•"/>
            </a:pPr>
            <a:r>
              <a:rPr lang="en-US" sz="1200" dirty="0"/>
              <a:t>Each partner should participate in the Partners’ </a:t>
            </a:r>
            <a:r>
              <a:rPr lang="en-US" sz="1200" b="1" dirty="0"/>
              <a:t>Meeting in </a:t>
            </a:r>
            <a:r>
              <a:rPr lang="en-US" sz="1200" b="1" dirty="0" err="1"/>
              <a:t>Bragança</a:t>
            </a:r>
            <a:r>
              <a:rPr lang="en-US" sz="1200" b="1" dirty="0"/>
              <a:t> </a:t>
            </a:r>
            <a:r>
              <a:rPr lang="en-US" sz="1200" dirty="0"/>
              <a:t>on:</a:t>
            </a:r>
          </a:p>
          <a:p>
            <a:pPr marL="354013" indent="-171450">
              <a:spcBef>
                <a:spcPts val="0"/>
              </a:spcBef>
              <a:buClr>
                <a:schemeClr val="dk1"/>
              </a:buClr>
              <a:buSzPts val="1100"/>
              <a:buFont typeface="Wingdings" panose="05000000000000000000" pitchFamily="2" charset="2"/>
              <a:buChar char="§"/>
            </a:pPr>
            <a:r>
              <a:rPr lang="en-US" sz="1200" dirty="0"/>
              <a:t>4 - 5 September 2023</a:t>
            </a: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graphicFrame>
        <p:nvGraphicFramePr>
          <p:cNvPr id="7" name="Table 6"/>
          <p:cNvGraphicFramePr>
            <a:graphicFrameLocks noGrp="1"/>
          </p:cNvGraphicFramePr>
          <p:nvPr>
            <p:extLst>
              <p:ext uri="{D42A27DB-BD31-4B8C-83A1-F6EECF244321}">
                <p14:modId xmlns:p14="http://schemas.microsoft.com/office/powerpoint/2010/main" val="113398960"/>
              </p:ext>
            </p:extLst>
          </p:nvPr>
        </p:nvGraphicFramePr>
        <p:xfrm>
          <a:off x="5940152" y="1203598"/>
          <a:ext cx="2088232" cy="2854960"/>
        </p:xfrm>
        <a:graphic>
          <a:graphicData uri="http://schemas.openxmlformats.org/drawingml/2006/table">
            <a:tbl>
              <a:tblPr firstRow="1" bandRow="1">
                <a:tableStyleId>{11B854F4-DAD3-4796-B587-69EDEEDD8DB9}</a:tableStyleId>
              </a:tblPr>
              <a:tblGrid>
                <a:gridCol w="1080120">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70840">
                <a:tc>
                  <a:txBody>
                    <a:bodyPr/>
                    <a:lstStyle/>
                    <a:p>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Partner</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tc>
                  <a:txBody>
                    <a:bodyPr/>
                    <a:lstStyle/>
                    <a:p>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Declaration</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extLst>
                  <a:ext uri="{0D108BD9-81ED-4DB2-BD59-A6C34878D82A}">
                    <a16:rowId xmlns="" xmlns:a16="http://schemas.microsoft.com/office/drawing/2014/main" val="10000"/>
                  </a:ext>
                </a:extLst>
              </a:tr>
              <a:tr h="370840">
                <a:tc>
                  <a:txBody>
                    <a:bodyPr/>
                    <a:lstStyle/>
                    <a:p>
                      <a:r>
                        <a:rPr lang="en-US" sz="1200" dirty="0"/>
                        <a:t>IC </a:t>
                      </a:r>
                      <a:r>
                        <a:rPr lang="en-US" sz="1200" dirty="0" err="1"/>
                        <a:t>Sestini</a:t>
                      </a:r>
                      <a:r>
                        <a:rPr lang="en-US" sz="1200" dirty="0"/>
                        <a:t> (IT)</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u="none" strike="noStrike" cap="none"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1"/>
                  </a:ext>
                </a:extLst>
              </a:tr>
              <a:tr h="370840">
                <a:tc>
                  <a:txBody>
                    <a:bodyPr/>
                    <a:lstStyle/>
                    <a:p>
                      <a:r>
                        <a:rPr lang="en-US" sz="1200" dirty="0" err="1"/>
                        <a:t>CSSanta</a:t>
                      </a:r>
                      <a:r>
                        <a:rPr lang="en-US" sz="1200" dirty="0"/>
                        <a:t> Clara (PT)</a:t>
                      </a:r>
                      <a:endParaRPr lang="en-US" sz="1200" b="0" i="0" u="none" strike="noStrike" cap="none" dirty="0">
                        <a:solidFill>
                          <a:schemeClr val="dk1"/>
                        </a:solidFill>
                        <a:latin typeface="Nunito"/>
                        <a:ea typeface="Nunito"/>
                        <a:cs typeface="Nunito"/>
                        <a:sym typeface="Nunito"/>
                      </a:endParaRPr>
                    </a:p>
                  </a:txBody>
                  <a:tcPr/>
                </a:tc>
                <a:tc>
                  <a:txBody>
                    <a:bodyPr/>
                    <a:lstStyle/>
                    <a:p>
                      <a:pPr algn="ctr"/>
                      <a:endParaRPr lang="en-US" sz="1200" b="1" i="0" u="none" strike="noStrike" cap="none"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2"/>
                  </a:ext>
                </a:extLst>
              </a:tr>
              <a:tr h="370840">
                <a:tc>
                  <a:txBody>
                    <a:bodyPr/>
                    <a:lstStyle/>
                    <a:p>
                      <a:r>
                        <a:rPr lang="pt-BR" sz="1200" dirty="0"/>
                        <a:t>AE Miguel Torga (PT)</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u="none" strike="noStrike" cap="none"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3"/>
                  </a:ext>
                </a:extLst>
              </a:tr>
              <a:tr h="370840">
                <a:tc>
                  <a:txBody>
                    <a:bodyPr/>
                    <a:lstStyle/>
                    <a:p>
                      <a:r>
                        <a:rPr lang="en-US" sz="1200" dirty="0" err="1"/>
                        <a:t>EuroEd</a:t>
                      </a:r>
                      <a:r>
                        <a:rPr lang="en-US" sz="1200" dirty="0"/>
                        <a:t> (RO)</a:t>
                      </a:r>
                      <a:endParaRPr lang="en-US" sz="1200" b="0" i="0" u="none" strike="noStrike" cap="none" dirty="0">
                        <a:solidFill>
                          <a:schemeClr val="dk1"/>
                        </a:solidFill>
                        <a:latin typeface="Nunito"/>
                        <a:ea typeface="Nunito"/>
                        <a:cs typeface="Nunito"/>
                        <a:sym typeface="Nunito"/>
                      </a:endParaRPr>
                    </a:p>
                  </a:txBody>
                  <a:tcPr/>
                </a:tc>
                <a:tc>
                  <a:txBody>
                    <a:bodyPr/>
                    <a:lstStyle/>
                    <a:p>
                      <a:pPr algn="ctr"/>
                      <a:endParaRPr lang="en-US" sz="1200" b="0" i="0" u="none" strike="noStrike" cap="none" dirty="0">
                        <a:solidFill>
                          <a:schemeClr val="dk1"/>
                        </a:solidFill>
                        <a:latin typeface="Nunito"/>
                        <a:ea typeface="Nunito"/>
                        <a:cs typeface="Nunito"/>
                        <a:sym typeface="Nunito"/>
                      </a:endParaRPr>
                    </a:p>
                  </a:txBody>
                  <a:tcPr/>
                </a:tc>
                <a:extLst>
                  <a:ext uri="{0D108BD9-81ED-4DB2-BD59-A6C34878D82A}">
                    <a16:rowId xmlns="" xmlns:a16="http://schemas.microsoft.com/office/drawing/2014/main" val="10004"/>
                  </a:ext>
                </a:extLst>
              </a:tr>
              <a:tr h="370840">
                <a:tc>
                  <a:txBody>
                    <a:bodyPr/>
                    <a:lstStyle/>
                    <a:p>
                      <a:r>
                        <a:rPr lang="it-IT" sz="1200" dirty="0"/>
                        <a:t>IPB (PT)</a:t>
                      </a:r>
                      <a:endParaRPr lang="en-US" sz="1200" b="0" i="0" u="none" strike="noStrike" cap="none" dirty="0">
                        <a:solidFill>
                          <a:schemeClr val="dk1"/>
                        </a:solidFill>
                        <a:latin typeface="Nunito"/>
                        <a:ea typeface="Nunito"/>
                        <a:cs typeface="Nunito"/>
                        <a:sym typeface="Nunito"/>
                      </a:endParaRPr>
                    </a:p>
                  </a:txBody>
                  <a:tcPr/>
                </a:tc>
                <a:tc>
                  <a:txBody>
                    <a:bodyPr/>
                    <a:lstStyle/>
                    <a:p>
                      <a:pPr algn="ctr"/>
                      <a:endParaRPr lang="en-US" sz="1200" b="0" i="0" u="none" strike="noStrike" cap="none" dirty="0">
                        <a:solidFill>
                          <a:schemeClr val="dk1"/>
                        </a:solidFill>
                        <a:latin typeface="Nunito"/>
                        <a:ea typeface="Nunito"/>
                        <a:cs typeface="Nunito"/>
                        <a:sym typeface="Nunito"/>
                      </a:endParaRPr>
                    </a:p>
                  </a:txBody>
                  <a:tcPr/>
                </a:tc>
                <a:extLst>
                  <a:ext uri="{0D108BD9-81ED-4DB2-BD59-A6C34878D82A}">
                    <a16:rowId xmlns="" xmlns:a16="http://schemas.microsoft.com/office/drawing/2014/main" val="10005"/>
                  </a:ext>
                </a:extLst>
              </a:tr>
              <a:tr h="370840">
                <a:tc>
                  <a:txBody>
                    <a:bodyPr/>
                    <a:lstStyle/>
                    <a:p>
                      <a:r>
                        <a:rPr lang="it-IT" sz="1200" dirty="0"/>
                        <a:t>ULS (IE)</a:t>
                      </a:r>
                      <a:endParaRPr lang="en-US" sz="1200" b="0" i="0" u="none" strike="noStrike" cap="none" dirty="0">
                        <a:solidFill>
                          <a:schemeClr val="dk1"/>
                        </a:solidFill>
                        <a:latin typeface="Nunito"/>
                        <a:ea typeface="Nunito"/>
                        <a:cs typeface="Nunito"/>
                        <a:sym typeface="Nunito"/>
                      </a:endParaRPr>
                    </a:p>
                  </a:txBody>
                  <a:tcPr/>
                </a:tc>
                <a:tc>
                  <a:txBody>
                    <a:bodyPr/>
                    <a:lstStyle/>
                    <a:p>
                      <a:pPr algn="ctr"/>
                      <a:endParaRPr lang="en-US" sz="1200" b="0" i="0" u="none" strike="noStrike" cap="none" dirty="0">
                        <a:solidFill>
                          <a:schemeClr val="dk1"/>
                        </a:solidFill>
                        <a:latin typeface="Nunito"/>
                        <a:ea typeface="Nunito"/>
                        <a:cs typeface="Nunito"/>
                        <a:sym typeface="Nunito"/>
                      </a:endParaRP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32712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8" name="Google Shape;778;p16"/>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776" name="Google Shape;776;p16"/>
          <p:cNvSpPr txBox="1">
            <a:spLocks noGrp="1"/>
          </p:cNvSpPr>
          <p:nvPr>
            <p:ph type="body" idx="4294967295"/>
          </p:nvPr>
        </p:nvSpPr>
        <p:spPr>
          <a:xfrm>
            <a:off x="611560" y="1004040"/>
            <a:ext cx="4535488" cy="3421062"/>
          </a:xfrm>
          <a:prstGeom prst="rect">
            <a:avLst/>
          </a:prstGeom>
        </p:spPr>
        <p:txBody>
          <a:bodyPr spcFirstLastPara="1" wrap="square" lIns="0" tIns="0" rIns="0" bIns="0" anchor="t" anchorCtr="0">
            <a:noAutofit/>
          </a:bodyPr>
          <a:lstStyle/>
          <a:p>
            <a:pPr marL="171450" indent="-171450">
              <a:spcBef>
                <a:spcPts val="1000"/>
              </a:spcBef>
              <a:buClr>
                <a:schemeClr val="dk1"/>
              </a:buClr>
              <a:buSzPts val="1100"/>
              <a:buFont typeface="Arial" panose="020B0604020202020204" pitchFamily="34" charset="0"/>
              <a:buChar char="•"/>
            </a:pPr>
            <a:r>
              <a:rPr lang="en-US" sz="1200" dirty="0"/>
              <a:t>Organisation in Iasi (RO) of a training event:</a:t>
            </a:r>
          </a:p>
          <a:p>
            <a:pPr marL="182563" indent="0">
              <a:spcBef>
                <a:spcPts val="0"/>
              </a:spcBef>
              <a:buClr>
                <a:schemeClr val="dk1"/>
              </a:buClr>
              <a:buSzPts val="1100"/>
              <a:buNone/>
            </a:pPr>
            <a:r>
              <a:rPr lang="en-US" sz="1200" dirty="0"/>
              <a:t>Title: Pedagogical Documentation on Children’s Learning: Creating Digital Portfolios  </a:t>
            </a:r>
            <a:endParaRPr lang="en-US" sz="1200" dirty="0">
              <a:solidFill>
                <a:srgbClr val="FF0000"/>
              </a:solidFill>
            </a:endParaRPr>
          </a:p>
          <a:p>
            <a:pPr marL="182563" indent="0">
              <a:spcBef>
                <a:spcPts val="0"/>
              </a:spcBef>
              <a:buClr>
                <a:schemeClr val="dk1"/>
              </a:buClr>
              <a:buSzPts val="1100"/>
              <a:buNone/>
            </a:pPr>
            <a:r>
              <a:rPr lang="it-IT" sz="1200" dirty="0"/>
              <a:t>Trainers: 3 experts from IPB (PT)</a:t>
            </a:r>
            <a:endParaRPr lang="en-US" sz="1200" dirty="0"/>
          </a:p>
          <a:p>
            <a:pPr marL="182563" indent="0">
              <a:spcBef>
                <a:spcPts val="0"/>
              </a:spcBef>
              <a:buClr>
                <a:schemeClr val="dk1"/>
              </a:buClr>
              <a:buSzPts val="1100"/>
              <a:buNone/>
            </a:pPr>
            <a:r>
              <a:rPr lang="en-US" sz="1200" dirty="0"/>
              <a:t>Participants: 5 kindergartner teachers from IC </a:t>
            </a:r>
            <a:r>
              <a:rPr lang="en-US" sz="1200" dirty="0" err="1"/>
              <a:t>Sestini</a:t>
            </a:r>
            <a:r>
              <a:rPr lang="en-US" sz="1200" dirty="0"/>
              <a:t> (IT), </a:t>
            </a:r>
            <a:r>
              <a:rPr lang="en-US" sz="1200" dirty="0" err="1"/>
              <a:t>CSSanta</a:t>
            </a:r>
            <a:r>
              <a:rPr lang="en-US" sz="1200" dirty="0"/>
              <a:t> Clara (PT), AE Miguel </a:t>
            </a:r>
            <a:r>
              <a:rPr lang="en-US" sz="1200" dirty="0" err="1"/>
              <a:t>Torga</a:t>
            </a:r>
            <a:r>
              <a:rPr lang="en-US" sz="1200" dirty="0"/>
              <a:t> (PT), </a:t>
            </a:r>
            <a:r>
              <a:rPr lang="en-US" sz="1200" dirty="0" err="1"/>
              <a:t>EuroEd</a:t>
            </a:r>
            <a:r>
              <a:rPr lang="en-US" sz="1200" dirty="0"/>
              <a:t> (RO), ULS (IE)</a:t>
            </a:r>
          </a:p>
          <a:p>
            <a:pPr marL="182563" indent="0">
              <a:spcBef>
                <a:spcPts val="0"/>
              </a:spcBef>
              <a:buClr>
                <a:schemeClr val="dk1"/>
              </a:buClr>
              <a:buSzPts val="1100"/>
              <a:buNone/>
            </a:pPr>
            <a:r>
              <a:rPr lang="en-US" sz="1200" dirty="0"/>
              <a:t>Period: 3 – 7 July 2023 (training days)</a:t>
            </a:r>
          </a:p>
          <a:p>
            <a:pPr marL="182563" indent="0">
              <a:spcBef>
                <a:spcPts val="0"/>
              </a:spcBef>
              <a:buClr>
                <a:schemeClr val="dk1"/>
              </a:buClr>
              <a:buSzPts val="1100"/>
              <a:buNone/>
            </a:pPr>
            <a:r>
              <a:rPr lang="en-US" sz="1200" dirty="0"/>
              <a:t>Duration: 7 days (including 2 travelling days)</a:t>
            </a:r>
          </a:p>
          <a:p>
            <a:pPr marL="182563" indent="0">
              <a:spcBef>
                <a:spcPts val="0"/>
              </a:spcBef>
              <a:buClr>
                <a:schemeClr val="dk1"/>
              </a:buClr>
              <a:buSzPts val="1100"/>
              <a:buNone/>
            </a:pPr>
            <a:r>
              <a:rPr lang="en-US" sz="1200" dirty="0"/>
              <a:t>Certification: </a:t>
            </a:r>
            <a:r>
              <a:rPr lang="en-US" sz="1200" dirty="0" err="1"/>
              <a:t>Europass</a:t>
            </a:r>
            <a:r>
              <a:rPr lang="en-US" sz="1200" dirty="0"/>
              <a:t> Mobility</a:t>
            </a:r>
          </a:p>
          <a:p>
            <a:pPr marL="628650" lvl="1" indent="-171450">
              <a:spcBef>
                <a:spcPts val="0"/>
              </a:spcBef>
              <a:buClr>
                <a:schemeClr val="dk1"/>
              </a:buClr>
              <a:buSzPts val="1100"/>
              <a:buFont typeface="Arial" panose="020B0604020202020204" pitchFamily="34" charset="0"/>
              <a:buChar char="•"/>
            </a:pPr>
            <a:endParaRPr lang="it-IT" sz="1200" dirty="0"/>
          </a:p>
          <a:p>
            <a:pPr marL="182563" lvl="0" indent="0">
              <a:spcBef>
                <a:spcPts val="0"/>
              </a:spcBef>
              <a:buClr>
                <a:schemeClr val="dk1"/>
              </a:buClr>
              <a:buSzPts val="1100"/>
              <a:buNone/>
            </a:pPr>
            <a:r>
              <a:rPr lang="it-IT" sz="1200" i="1" dirty="0"/>
              <a:t>Templates: </a:t>
            </a:r>
            <a:r>
              <a:rPr lang="en-US" sz="1200" i="1" dirty="0"/>
              <a:t>WP3.A – TA Programme</a:t>
            </a:r>
          </a:p>
          <a:p>
            <a:pPr marL="987425" lvl="0" indent="0">
              <a:spcBef>
                <a:spcPts val="0"/>
              </a:spcBef>
              <a:buClr>
                <a:schemeClr val="dk1"/>
              </a:buClr>
              <a:buSzPts val="1100"/>
              <a:buNone/>
            </a:pPr>
            <a:r>
              <a:rPr lang="en-US" sz="1200" i="1" dirty="0"/>
              <a:t>WP3.B – TA List of Participants</a:t>
            </a:r>
          </a:p>
          <a:p>
            <a:pPr marL="987425" lvl="0" indent="0">
              <a:spcBef>
                <a:spcPts val="0"/>
              </a:spcBef>
              <a:buClr>
                <a:schemeClr val="dk1"/>
              </a:buClr>
              <a:buSzPts val="1100"/>
              <a:buNone/>
            </a:pPr>
            <a:r>
              <a:rPr lang="en-US" sz="1200" i="1" dirty="0"/>
              <a:t>WP3.C – TA Certificates</a:t>
            </a:r>
          </a:p>
          <a:p>
            <a:pPr marL="987425" lvl="0" indent="0">
              <a:spcBef>
                <a:spcPts val="0"/>
              </a:spcBef>
              <a:buClr>
                <a:schemeClr val="dk1"/>
              </a:buClr>
              <a:buSzPts val="1100"/>
              <a:buNone/>
            </a:pPr>
            <a:r>
              <a:rPr lang="en-US" sz="1200" i="1" dirty="0"/>
              <a:t>WP3.D – </a:t>
            </a:r>
            <a:r>
              <a:rPr lang="en-US" sz="1200" i="1" dirty="0" err="1"/>
              <a:t>Europass</a:t>
            </a:r>
            <a:r>
              <a:rPr lang="en-US" sz="1200" i="1" dirty="0"/>
              <a:t> Contents</a:t>
            </a:r>
          </a:p>
          <a:p>
            <a:pPr marL="987425" indent="0">
              <a:spcBef>
                <a:spcPts val="0"/>
              </a:spcBef>
              <a:buClr>
                <a:schemeClr val="dk1"/>
              </a:buClr>
              <a:buSzPts val="1100"/>
              <a:buNone/>
            </a:pPr>
            <a:r>
              <a:rPr lang="en-GB" sz="1200" i="1" dirty="0"/>
              <a:t>WP3.E – TA Report</a:t>
            </a:r>
            <a:endParaRPr lang="en-US" sz="1200" i="1" dirty="0"/>
          </a:p>
          <a:p>
            <a:pPr marL="982663" indent="0">
              <a:spcBef>
                <a:spcPts val="0"/>
              </a:spcBef>
              <a:buClr>
                <a:schemeClr val="dk1"/>
              </a:buClr>
              <a:buSzPts val="1100"/>
              <a:buNone/>
            </a:pPr>
            <a:r>
              <a:rPr lang="en-GB" sz="1200" i="1" dirty="0"/>
              <a:t>WP3.E2 – Description of the </a:t>
            </a:r>
            <a:br>
              <a:rPr lang="en-GB" sz="1200" i="1" dirty="0"/>
            </a:br>
            <a:r>
              <a:rPr lang="en-GB" sz="1200" i="1" dirty="0"/>
              <a:t>participants (5 lines each)</a:t>
            </a:r>
            <a:endParaRPr lang="en-US" sz="1200" i="1" dirty="0"/>
          </a:p>
          <a:p>
            <a:pPr marL="0" lvl="0" indent="0">
              <a:spcBef>
                <a:spcPts val="1000"/>
              </a:spcBef>
              <a:buClr>
                <a:schemeClr val="dk1"/>
              </a:buClr>
              <a:buSzPts val="1100"/>
              <a:buNone/>
            </a:pPr>
            <a:endParaRPr lang="en-US" sz="1200" dirty="0"/>
          </a:p>
        </p:txBody>
      </p:sp>
      <p:sp>
        <p:nvSpPr>
          <p:cNvPr id="774" name="Google Shape;774;p16"/>
          <p:cNvSpPr txBox="1">
            <a:spLocks noGrp="1"/>
          </p:cNvSpPr>
          <p:nvPr>
            <p:ph type="title" idx="4294967295"/>
          </p:nvPr>
        </p:nvSpPr>
        <p:spPr>
          <a:xfrm>
            <a:off x="251520" y="339502"/>
            <a:ext cx="6902450" cy="460375"/>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2 – Organisation of the Training activity</a:t>
            </a:r>
          </a:p>
        </p:txBody>
      </p:sp>
      <p:sp>
        <p:nvSpPr>
          <p:cNvPr id="7"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graphicFrame>
        <p:nvGraphicFramePr>
          <p:cNvPr id="6" name="Table 5"/>
          <p:cNvGraphicFramePr>
            <a:graphicFrameLocks noGrp="1"/>
          </p:cNvGraphicFramePr>
          <p:nvPr>
            <p:extLst>
              <p:ext uri="{D42A27DB-BD31-4B8C-83A1-F6EECF244321}">
                <p14:modId xmlns:p14="http://schemas.microsoft.com/office/powerpoint/2010/main" val="2038725030"/>
              </p:ext>
            </p:extLst>
          </p:nvPr>
        </p:nvGraphicFramePr>
        <p:xfrm>
          <a:off x="6191672" y="915566"/>
          <a:ext cx="2860011" cy="2997200"/>
        </p:xfrm>
        <a:graphic>
          <a:graphicData uri="http://schemas.openxmlformats.org/drawingml/2006/table">
            <a:tbl>
              <a:tblPr firstRow="1" bandRow="1">
                <a:tableStyleId>{11B854F4-DAD3-4796-B587-69EDEEDD8DB9}</a:tableStyleId>
              </a:tblPr>
              <a:tblGrid>
                <a:gridCol w="954611">
                  <a:extLst>
                    <a:ext uri="{9D8B030D-6E8A-4147-A177-3AD203B41FA5}">
                      <a16:colId xmlns="" xmlns:a16="http://schemas.microsoft.com/office/drawing/2014/main" val="20000"/>
                    </a:ext>
                  </a:extLst>
                </a:gridCol>
                <a:gridCol w="1044000">
                  <a:extLst>
                    <a:ext uri="{9D8B030D-6E8A-4147-A177-3AD203B41FA5}">
                      <a16:colId xmlns="" xmlns:a16="http://schemas.microsoft.com/office/drawing/2014/main" val="20001"/>
                    </a:ext>
                  </a:extLst>
                </a:gridCol>
                <a:gridCol w="861400">
                  <a:extLst>
                    <a:ext uri="{9D8B030D-6E8A-4147-A177-3AD203B41FA5}">
                      <a16:colId xmlns="" xmlns:a16="http://schemas.microsoft.com/office/drawing/2014/main" val="20002"/>
                    </a:ext>
                  </a:extLst>
                </a:gridCol>
              </a:tblGrid>
              <a:tr h="370840">
                <a:tc>
                  <a:txBody>
                    <a:bodyPr/>
                    <a:lstStyle/>
                    <a:p>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Partner</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tc>
                  <a:txBody>
                    <a:bodyPr/>
                    <a:lstStyle/>
                    <a:p>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Participants’ Description</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tc>
                  <a:txBody>
                    <a:bodyPr/>
                    <a:lstStyle/>
                    <a:p>
                      <a:r>
                        <a:rPr lang="en-US" sz="1100" b="1" i="0" u="none" strike="noStrike" cap="none" dirty="0" err="1">
                          <a:solidFill>
                            <a:schemeClr val="tx1"/>
                          </a:solidFill>
                          <a:latin typeface="Mali" panose="00000500000000000000" pitchFamily="2" charset="-34"/>
                          <a:ea typeface="Calibri"/>
                          <a:cs typeface="Mali" panose="00000500000000000000" pitchFamily="2" charset="-34"/>
                          <a:sym typeface="Mali"/>
                        </a:rPr>
                        <a:t>Europass</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extLst>
                  <a:ext uri="{0D108BD9-81ED-4DB2-BD59-A6C34878D82A}">
                    <a16:rowId xmlns="" xmlns:a16="http://schemas.microsoft.com/office/drawing/2014/main" val="10000"/>
                  </a:ext>
                </a:extLst>
              </a:tr>
              <a:tr h="370840">
                <a:tc>
                  <a:txBody>
                    <a:bodyPr/>
                    <a:lstStyle/>
                    <a:p>
                      <a:r>
                        <a:rPr lang="en-US" sz="1200" dirty="0"/>
                        <a:t>IC </a:t>
                      </a:r>
                      <a:r>
                        <a:rPr lang="en-US" sz="1200" dirty="0" err="1"/>
                        <a:t>Sestini</a:t>
                      </a:r>
                      <a:r>
                        <a:rPr lang="en-US" sz="1200" dirty="0"/>
                        <a:t> (IT)</a:t>
                      </a:r>
                      <a:endParaRPr lang="en-US" sz="1200" b="0" i="0" u="none" strike="noStrike" cap="none" dirty="0">
                        <a:solidFill>
                          <a:schemeClr val="dk1"/>
                        </a:solidFill>
                        <a:latin typeface="Nunito"/>
                        <a:ea typeface="Nunito"/>
                        <a:cs typeface="Nunito"/>
                        <a:sym typeface="Nunito"/>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00B050"/>
                          </a:solidFill>
                          <a:latin typeface="Nunito"/>
                          <a:ea typeface="Nunito"/>
                          <a:cs typeface="Nunito"/>
                          <a:sym typeface="Nunito"/>
                        </a:rPr>
                        <a:t>OK</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00B050"/>
                          </a:solidFill>
                          <a:latin typeface="Nunito"/>
                          <a:ea typeface="Nunito"/>
                          <a:cs typeface="Nunito"/>
                          <a:sym typeface="Nunito"/>
                        </a:rPr>
                        <a:t>OK</a:t>
                      </a:r>
                    </a:p>
                  </a:txBody>
                  <a:tcPr anchor="ctr"/>
                </a:tc>
                <a:extLst>
                  <a:ext uri="{0D108BD9-81ED-4DB2-BD59-A6C34878D82A}">
                    <a16:rowId xmlns="" xmlns:a16="http://schemas.microsoft.com/office/drawing/2014/main" val="10001"/>
                  </a:ext>
                </a:extLst>
              </a:tr>
              <a:tr h="370840">
                <a:tc>
                  <a:txBody>
                    <a:bodyPr/>
                    <a:lstStyle/>
                    <a:p>
                      <a:r>
                        <a:rPr lang="en-US" sz="1200" dirty="0" err="1"/>
                        <a:t>CSSanta</a:t>
                      </a:r>
                      <a:r>
                        <a:rPr lang="en-US" sz="1200" dirty="0"/>
                        <a:t> Clara (PT)</a:t>
                      </a:r>
                      <a:endParaRPr lang="en-US" sz="1200" b="0" i="0" u="none" strike="noStrike" cap="none" dirty="0">
                        <a:solidFill>
                          <a:schemeClr val="dk1"/>
                        </a:solidFill>
                        <a:latin typeface="Nunito"/>
                        <a:ea typeface="Nunito"/>
                        <a:cs typeface="Nunito"/>
                        <a:sym typeface="Nunito"/>
                      </a:endParaRPr>
                    </a:p>
                  </a:txBody>
                  <a:tcPr anchor="ctr"/>
                </a:tc>
                <a:tc>
                  <a:txBody>
                    <a:bodyPr/>
                    <a:lstStyle/>
                    <a:p>
                      <a:pPr algn="ctr"/>
                      <a:r>
                        <a:rPr lang="en-US" sz="1200" b="1" i="0" u="none" strike="noStrike" cap="none" dirty="0">
                          <a:solidFill>
                            <a:srgbClr val="00B050"/>
                          </a:solidFill>
                          <a:latin typeface="Nunito"/>
                          <a:ea typeface="Nunito"/>
                          <a:cs typeface="Nunito"/>
                          <a:sym typeface="Nunito"/>
                        </a:rPr>
                        <a:t>OK</a:t>
                      </a:r>
                    </a:p>
                  </a:txBody>
                  <a:tcPr anchor="ctr"/>
                </a:tc>
                <a:tc>
                  <a:txBody>
                    <a:bodyPr/>
                    <a:lstStyle/>
                    <a:p>
                      <a:pPr algn="ct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2"/>
                  </a:ext>
                </a:extLst>
              </a:tr>
              <a:tr h="370840">
                <a:tc>
                  <a:txBody>
                    <a:bodyPr/>
                    <a:lstStyle/>
                    <a:p>
                      <a:r>
                        <a:rPr lang="pt-BR" sz="1200" dirty="0"/>
                        <a:t>AE Miguel Torga (PT)</a:t>
                      </a:r>
                      <a:endParaRPr lang="en-US" sz="1200" b="0" i="0" u="none" strike="noStrike" cap="none" dirty="0">
                        <a:solidFill>
                          <a:schemeClr val="dk1"/>
                        </a:solidFill>
                        <a:latin typeface="Nunito"/>
                        <a:ea typeface="Nunito"/>
                        <a:cs typeface="Nunito"/>
                        <a:sym typeface="Nunito"/>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00B050"/>
                          </a:solidFill>
                          <a:latin typeface="Nunito"/>
                          <a:ea typeface="Nunito"/>
                          <a:cs typeface="Nunito"/>
                          <a:sym typeface="Nunito"/>
                        </a:rPr>
                        <a:t>OK</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3"/>
                  </a:ext>
                </a:extLst>
              </a:tr>
              <a:tr h="370840">
                <a:tc>
                  <a:txBody>
                    <a:bodyPr/>
                    <a:lstStyle/>
                    <a:p>
                      <a:r>
                        <a:rPr lang="en-US" sz="1200" dirty="0" err="1"/>
                        <a:t>EuroEd</a:t>
                      </a:r>
                      <a:r>
                        <a:rPr lang="en-US" sz="1200" dirty="0"/>
                        <a:t> (RO)</a:t>
                      </a:r>
                      <a:endParaRPr lang="en-US" sz="1200" b="0" i="0" u="none" strike="noStrike" cap="none" dirty="0">
                        <a:solidFill>
                          <a:schemeClr val="dk1"/>
                        </a:solidFill>
                        <a:latin typeface="Nunito"/>
                        <a:ea typeface="Nunito"/>
                        <a:cs typeface="Nunito"/>
                        <a:sym typeface="Nunito"/>
                      </a:endParaRPr>
                    </a:p>
                  </a:txBody>
                  <a:tcPr anchor="ctr"/>
                </a:tc>
                <a:tc>
                  <a:txBody>
                    <a:bodyPr/>
                    <a:lstStyle/>
                    <a:p>
                      <a:pPr algn="ctr"/>
                      <a:endParaRPr lang="en-US" sz="1200" b="0" i="0" u="none" strike="noStrike" cap="none" dirty="0">
                        <a:solidFill>
                          <a:schemeClr val="dk1"/>
                        </a:solidFill>
                        <a:latin typeface="Nunito"/>
                        <a:ea typeface="Nunito"/>
                        <a:cs typeface="Nunito"/>
                        <a:sym typeface="Nunito"/>
                      </a:endParaRPr>
                    </a:p>
                  </a:txBody>
                  <a:tcPr anchor="ctr"/>
                </a:tc>
                <a:tc>
                  <a:txBody>
                    <a:bodyPr/>
                    <a:lstStyle/>
                    <a:p>
                      <a:pPr algn="ctr"/>
                      <a:r>
                        <a:rPr lang="en-US" sz="1200" b="0" i="0" u="none" strike="noStrike" cap="none" dirty="0">
                          <a:solidFill>
                            <a:schemeClr val="dk1"/>
                          </a:solidFill>
                          <a:latin typeface="Nunito"/>
                          <a:ea typeface="Nunito"/>
                          <a:cs typeface="Nunito"/>
                          <a:sym typeface="Nunito"/>
                        </a:rPr>
                        <a:t>NA</a:t>
                      </a:r>
                    </a:p>
                  </a:txBody>
                  <a:tcPr anchor="ctr"/>
                </a:tc>
                <a:extLst>
                  <a:ext uri="{0D108BD9-81ED-4DB2-BD59-A6C34878D82A}">
                    <a16:rowId xmlns="" xmlns:a16="http://schemas.microsoft.com/office/drawing/2014/main" val="10004"/>
                  </a:ext>
                </a:extLst>
              </a:tr>
              <a:tr h="370840">
                <a:tc>
                  <a:txBody>
                    <a:bodyPr/>
                    <a:lstStyle/>
                    <a:p>
                      <a:r>
                        <a:rPr lang="it-IT" sz="1200" dirty="0"/>
                        <a:t>IPB (PT)</a:t>
                      </a:r>
                      <a:endParaRPr lang="en-US" sz="1200" b="0" i="0" u="none" strike="noStrike" cap="none" dirty="0">
                        <a:solidFill>
                          <a:schemeClr val="dk1"/>
                        </a:solidFill>
                        <a:latin typeface="Nunito"/>
                        <a:ea typeface="Nunito"/>
                        <a:cs typeface="Nunito"/>
                        <a:sym typeface="Nunito"/>
                      </a:endParaRPr>
                    </a:p>
                  </a:txBody>
                  <a:tcPr anchor="ctr"/>
                </a:tc>
                <a:tc>
                  <a:txBody>
                    <a:bodyPr/>
                    <a:lstStyle/>
                    <a:p>
                      <a:pPr algn="ctr"/>
                      <a:r>
                        <a:rPr lang="en-US" sz="1200" b="1" i="0" u="none" strike="noStrike" cap="none" dirty="0">
                          <a:solidFill>
                            <a:srgbClr val="00B050"/>
                          </a:solidFill>
                          <a:latin typeface="Nunito"/>
                          <a:ea typeface="Nunito"/>
                          <a:cs typeface="Nunito"/>
                          <a:sym typeface="Nunito"/>
                        </a:rPr>
                        <a:t>OK</a:t>
                      </a:r>
                      <a:endParaRPr lang="en-US" sz="1200" b="0" i="0" u="none" strike="noStrike" cap="none" dirty="0">
                        <a:solidFill>
                          <a:schemeClr val="dk1"/>
                        </a:solidFill>
                        <a:latin typeface="Nunito"/>
                        <a:ea typeface="Nunito"/>
                        <a:cs typeface="Nunito"/>
                        <a:sym typeface="Nunito"/>
                      </a:endParaRPr>
                    </a:p>
                  </a:txBody>
                  <a:tcPr anchor="ctr"/>
                </a:tc>
                <a:tc>
                  <a:txBody>
                    <a:bodyPr/>
                    <a:lstStyle/>
                    <a:p>
                      <a:pPr algn="ctr"/>
                      <a:endParaRPr lang="en-US" sz="1200" b="0" i="0" u="none" strike="noStrike" cap="none" dirty="0">
                        <a:solidFill>
                          <a:schemeClr val="dk1"/>
                        </a:solidFill>
                        <a:latin typeface="Nunito"/>
                        <a:ea typeface="Nunito"/>
                        <a:cs typeface="Nunito"/>
                        <a:sym typeface="Nunito"/>
                      </a:endParaRPr>
                    </a:p>
                  </a:txBody>
                  <a:tcPr anchor="ctr"/>
                </a:tc>
                <a:extLst>
                  <a:ext uri="{0D108BD9-81ED-4DB2-BD59-A6C34878D82A}">
                    <a16:rowId xmlns="" xmlns:a16="http://schemas.microsoft.com/office/drawing/2014/main" val="10005"/>
                  </a:ext>
                </a:extLst>
              </a:tr>
              <a:tr h="370840">
                <a:tc>
                  <a:txBody>
                    <a:bodyPr/>
                    <a:lstStyle/>
                    <a:p>
                      <a:r>
                        <a:rPr lang="it-IT" sz="1200" dirty="0"/>
                        <a:t>ULS (IE)</a:t>
                      </a:r>
                      <a:endParaRPr lang="en-US" sz="1200" b="0" i="0" u="none" strike="noStrike" cap="none" dirty="0">
                        <a:solidFill>
                          <a:schemeClr val="dk1"/>
                        </a:solidFill>
                        <a:latin typeface="Nunito"/>
                        <a:ea typeface="Nunito"/>
                        <a:cs typeface="Nunito"/>
                        <a:sym typeface="Nunito"/>
                      </a:endParaRPr>
                    </a:p>
                  </a:txBody>
                  <a:tcPr anchor="ctr"/>
                </a:tc>
                <a:tc>
                  <a:txBody>
                    <a:bodyPr/>
                    <a:lstStyle/>
                    <a:p>
                      <a:pPr algn="ctr"/>
                      <a:r>
                        <a:rPr lang="en-US" sz="1200" b="1" i="0" u="none" strike="noStrike" cap="none" dirty="0">
                          <a:solidFill>
                            <a:srgbClr val="00B050"/>
                          </a:solidFill>
                          <a:latin typeface="Nunito"/>
                          <a:ea typeface="Nunito"/>
                          <a:cs typeface="Nunito"/>
                          <a:sym typeface="Nunito"/>
                        </a:rPr>
                        <a:t>OK</a:t>
                      </a:r>
                      <a:endParaRPr lang="en-US" sz="1200" b="0" i="0" u="none" strike="noStrike" cap="none" dirty="0">
                        <a:solidFill>
                          <a:schemeClr val="dk1"/>
                        </a:solidFill>
                        <a:latin typeface="Nunito"/>
                        <a:ea typeface="Nunito"/>
                        <a:cs typeface="Nunito"/>
                        <a:sym typeface="Nunito"/>
                      </a:endParaRPr>
                    </a:p>
                  </a:txBody>
                  <a:tcPr anchor="ctr"/>
                </a:tc>
                <a:tc>
                  <a:txBody>
                    <a:bodyPr/>
                    <a:lstStyle/>
                    <a:p>
                      <a:pPr algn="ctr"/>
                      <a:endParaRPr lang="en-US" sz="1200" b="0" i="0" u="none" strike="noStrike" cap="none" dirty="0">
                        <a:solidFill>
                          <a:schemeClr val="dk1"/>
                        </a:solidFill>
                        <a:latin typeface="Nunito"/>
                        <a:ea typeface="Nunito"/>
                        <a:cs typeface="Nunito"/>
                        <a:sym typeface="Nunito"/>
                      </a:endParaRPr>
                    </a:p>
                  </a:txBody>
                  <a:tcPr anchor="ctr"/>
                </a:tc>
                <a:extLst>
                  <a:ext uri="{0D108BD9-81ED-4DB2-BD59-A6C34878D82A}">
                    <a16:rowId xmlns="" xmlns:a16="http://schemas.microsoft.com/office/drawing/2014/main" val="10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48760465"/>
              </p:ext>
            </p:extLst>
          </p:nvPr>
        </p:nvGraphicFramePr>
        <p:xfrm>
          <a:off x="4103440" y="2731934"/>
          <a:ext cx="1820392" cy="1854200"/>
        </p:xfrm>
        <a:graphic>
          <a:graphicData uri="http://schemas.openxmlformats.org/drawingml/2006/table">
            <a:tbl>
              <a:tblPr firstRow="1" bandRow="1">
                <a:tableStyleId>{11B854F4-DAD3-4796-B587-69EDEEDD8DB9}</a:tableStyleId>
              </a:tblPr>
              <a:tblGrid>
                <a:gridCol w="1244328">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tblGrid>
              <a:tr h="370840">
                <a:tc>
                  <a:txBody>
                    <a:bodyPr/>
                    <a:lstStyle/>
                    <a:p>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Documents</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tc>
                  <a:txBody>
                    <a:bodyPr/>
                    <a:lstStyle/>
                    <a:p>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extLst>
                  <a:ext uri="{0D108BD9-81ED-4DB2-BD59-A6C34878D82A}">
                    <a16:rowId xmlns="" xmlns:a16="http://schemas.microsoft.com/office/drawing/2014/main" val="10000"/>
                  </a:ext>
                </a:extLst>
              </a:tr>
              <a:tr h="370840">
                <a:tc>
                  <a:txBody>
                    <a:bodyPr/>
                    <a:lstStyle/>
                    <a:p>
                      <a:r>
                        <a:rPr lang="it-IT" sz="1200" b="0" i="0" u="none" strike="noStrike" cap="none" dirty="0">
                          <a:solidFill>
                            <a:srgbClr val="000000"/>
                          </a:solidFill>
                          <a:latin typeface="Arial"/>
                          <a:ea typeface="Arial"/>
                          <a:cs typeface="Arial"/>
                          <a:sym typeface="Arial"/>
                        </a:rPr>
                        <a:t>Register</a:t>
                      </a:r>
                      <a:endParaRPr lang="en-GB" sz="1200" b="0" i="0" u="none" strike="noStrike" cap="none" dirty="0">
                        <a:solidFill>
                          <a:srgbClr val="000000"/>
                        </a:solidFill>
                        <a:latin typeface="Arial"/>
                        <a:ea typeface="Arial"/>
                        <a:cs typeface="Arial"/>
                        <a:sym typeface="Arial"/>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00B050"/>
                          </a:solidFill>
                          <a:latin typeface="Nunito"/>
                          <a:ea typeface="Nunito"/>
                          <a:cs typeface="Nunito"/>
                          <a:sym typeface="Nunito"/>
                        </a:rPr>
                        <a:t>OK</a:t>
                      </a:r>
                    </a:p>
                  </a:txBody>
                  <a:tcPr anchor="ctr"/>
                </a:tc>
                <a:extLst>
                  <a:ext uri="{0D108BD9-81ED-4DB2-BD59-A6C34878D82A}">
                    <a16:rowId xmlns="" xmlns:a16="http://schemas.microsoft.com/office/drawing/2014/main" val="10001"/>
                  </a:ext>
                </a:extLst>
              </a:tr>
              <a:tr h="370840">
                <a:tc>
                  <a:txBody>
                    <a:bodyPr/>
                    <a:lstStyle/>
                    <a:p>
                      <a:r>
                        <a:rPr lang="it-IT" sz="1200" b="0" i="0" u="none" strike="noStrike" cap="none" dirty="0">
                          <a:solidFill>
                            <a:srgbClr val="000000"/>
                          </a:solidFill>
                          <a:latin typeface="Arial"/>
                          <a:ea typeface="Arial"/>
                          <a:cs typeface="Arial"/>
                          <a:sym typeface="Arial"/>
                        </a:rPr>
                        <a:t>Certificates </a:t>
                      </a:r>
                      <a:endParaRPr lang="en-GB" sz="1200" b="0" i="0" u="none" strike="noStrike" cap="none" dirty="0">
                        <a:solidFill>
                          <a:srgbClr val="000000"/>
                        </a:solidFill>
                        <a:latin typeface="Arial"/>
                        <a:ea typeface="Arial"/>
                        <a:cs typeface="Arial"/>
                        <a:sym typeface="Arial"/>
                      </a:endParaRPr>
                    </a:p>
                  </a:txBody>
                  <a:tcPr/>
                </a:tc>
                <a:tc>
                  <a:txBody>
                    <a:bodyPr/>
                    <a:lstStyle/>
                    <a:p>
                      <a:pPr algn="ctr"/>
                      <a:r>
                        <a:rPr lang="en-US" sz="1200" b="1" i="0" u="none" strike="noStrike" cap="none" dirty="0" smtClean="0">
                          <a:solidFill>
                            <a:srgbClr val="00B050"/>
                          </a:solidFill>
                          <a:latin typeface="Nunito"/>
                          <a:ea typeface="Nunito"/>
                          <a:cs typeface="Nunito"/>
                          <a:sym typeface="Nunito"/>
                        </a:rPr>
                        <a:t>OK</a:t>
                      </a:r>
                      <a:endParaRPr lang="en-US" sz="1200" b="1" i="0" u="none" strike="noStrike" cap="none" dirty="0">
                        <a:solidFill>
                          <a:srgbClr val="00B050"/>
                        </a:solidFill>
                        <a:latin typeface="Nunito"/>
                        <a:ea typeface="Nunito"/>
                        <a:cs typeface="Nunito"/>
                        <a:sym typeface="Nunito"/>
                      </a:endParaRPr>
                    </a:p>
                  </a:txBody>
                  <a:tcPr anchor="ctr"/>
                </a:tc>
                <a:extLst>
                  <a:ext uri="{0D108BD9-81ED-4DB2-BD59-A6C34878D82A}">
                    <a16:rowId xmlns="" xmlns:a16="http://schemas.microsoft.com/office/drawing/2014/main" val="10002"/>
                  </a:ext>
                </a:extLst>
              </a:tr>
              <a:tr h="370840">
                <a:tc>
                  <a:txBody>
                    <a:bodyPr/>
                    <a:lstStyle/>
                    <a:p>
                      <a:r>
                        <a:rPr lang="it-IT" sz="1200" b="0" i="0" u="none" strike="noStrike" cap="none" dirty="0">
                          <a:solidFill>
                            <a:srgbClr val="000000"/>
                          </a:solidFill>
                          <a:latin typeface="Arial"/>
                          <a:ea typeface="Arial"/>
                          <a:cs typeface="Arial"/>
                          <a:sym typeface="Arial"/>
                        </a:rPr>
                        <a:t>Programme</a:t>
                      </a:r>
                      <a:endParaRPr lang="en-GB" sz="1200" b="0" i="0" u="none" strike="noStrike" cap="none" dirty="0">
                        <a:solidFill>
                          <a:srgbClr val="000000"/>
                        </a:solidFill>
                        <a:latin typeface="Arial"/>
                        <a:ea typeface="Arial"/>
                        <a:cs typeface="Arial"/>
                        <a:sym typeface="Arial"/>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00B050"/>
                          </a:solidFill>
                          <a:latin typeface="Nunito"/>
                          <a:ea typeface="Nunito"/>
                          <a:cs typeface="Nunito"/>
                          <a:sym typeface="Nunito"/>
                        </a:rPr>
                        <a:t>OK</a:t>
                      </a:r>
                    </a:p>
                  </a:txBody>
                  <a:tcPr anchor="ctr"/>
                </a:tc>
                <a:extLst>
                  <a:ext uri="{0D108BD9-81ED-4DB2-BD59-A6C34878D82A}">
                    <a16:rowId xmlns="" xmlns:a16="http://schemas.microsoft.com/office/drawing/2014/main" val="10003"/>
                  </a:ext>
                </a:extLst>
              </a:tr>
              <a:tr h="370840">
                <a:tc>
                  <a:txBody>
                    <a:bodyPr/>
                    <a:lstStyle/>
                    <a:p>
                      <a:r>
                        <a:rPr lang="it-IT" sz="1200" b="0" i="0" u="none" strike="noStrike" cap="none" dirty="0">
                          <a:solidFill>
                            <a:srgbClr val="000000"/>
                          </a:solidFill>
                          <a:latin typeface="Arial"/>
                          <a:ea typeface="Arial"/>
                          <a:cs typeface="Arial"/>
                          <a:sym typeface="Arial"/>
                        </a:rPr>
                        <a:t>Report</a:t>
                      </a:r>
                      <a:endParaRPr lang="en-GB" sz="1200" b="0" i="0" u="none" strike="noStrike" cap="none" dirty="0">
                        <a:solidFill>
                          <a:srgbClr val="000000"/>
                        </a:solidFill>
                        <a:latin typeface="Arial"/>
                        <a:ea typeface="Arial"/>
                        <a:cs typeface="Arial"/>
                        <a:sym typeface="Arial"/>
                      </a:endParaRPr>
                    </a:p>
                  </a:txBody>
                  <a:tcPr/>
                </a:tc>
                <a:tc>
                  <a:txBody>
                    <a:bodyPr/>
                    <a:lstStyle/>
                    <a:p>
                      <a:pPr algn="ctr"/>
                      <a:r>
                        <a:rPr lang="en-US" sz="1200" b="1" i="0" u="none" strike="noStrike" cap="none" dirty="0">
                          <a:solidFill>
                            <a:srgbClr val="00B050"/>
                          </a:solidFill>
                          <a:latin typeface="Nunito"/>
                          <a:ea typeface="Nunito"/>
                          <a:cs typeface="Nunito"/>
                          <a:sym typeface="Nunito"/>
                        </a:rPr>
                        <a:t>OK</a:t>
                      </a:r>
                      <a:endParaRPr lang="en-US" sz="1200" b="0" i="0" u="none" strike="noStrike" cap="none" dirty="0">
                        <a:solidFill>
                          <a:schemeClr val="dk1"/>
                        </a:solidFill>
                        <a:latin typeface="Nunito"/>
                        <a:ea typeface="Nunito"/>
                        <a:cs typeface="Nunito"/>
                        <a:sym typeface="Nunito"/>
                      </a:endParaRPr>
                    </a:p>
                  </a:txBody>
                  <a:tcPr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740461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671090"/>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3 – Definition of the online course syllabus and structure</a:t>
            </a:r>
          </a:p>
        </p:txBody>
      </p:sp>
      <p:sp>
        <p:nvSpPr>
          <p:cNvPr id="776" name="Google Shape;776;p16"/>
          <p:cNvSpPr txBox="1">
            <a:spLocks noGrp="1"/>
          </p:cNvSpPr>
          <p:nvPr>
            <p:ph type="body" idx="1"/>
          </p:nvPr>
        </p:nvSpPr>
        <p:spPr>
          <a:xfrm>
            <a:off x="829000" y="1131590"/>
            <a:ext cx="4895128"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should propose the </a:t>
            </a:r>
            <a:r>
              <a:rPr lang="en-US" sz="1200" b="1" dirty="0"/>
              <a:t>online training package syllabus and structure</a:t>
            </a:r>
            <a:r>
              <a:rPr lang="en-US" sz="1200" dirty="0"/>
              <a:t> divided into 5 modules:</a:t>
            </a:r>
          </a:p>
          <a:p>
            <a:pPr marL="447675" indent="-228600">
              <a:spcBef>
                <a:spcPts val="0"/>
              </a:spcBef>
              <a:buClr>
                <a:schemeClr val="dk1"/>
              </a:buClr>
              <a:buSzPts val="1100"/>
              <a:buFont typeface="+mj-lt"/>
              <a:buAutoNum type="arabicPeriod"/>
            </a:pPr>
            <a:r>
              <a:rPr lang="it-IT" sz="1200" dirty="0"/>
              <a:t>Actors involved in the Pedagogical Documentation Process</a:t>
            </a:r>
          </a:p>
          <a:p>
            <a:pPr marL="447675" indent="-228600">
              <a:spcBef>
                <a:spcPts val="0"/>
              </a:spcBef>
              <a:buClr>
                <a:schemeClr val="dk1"/>
              </a:buClr>
              <a:buSzPts val="1100"/>
              <a:buFont typeface="+mj-lt"/>
              <a:buAutoNum type="arabicPeriod"/>
            </a:pPr>
            <a:r>
              <a:rPr lang="it-IT" sz="1200" dirty="0"/>
              <a:t>Documenting Child Daily Action</a:t>
            </a:r>
          </a:p>
          <a:p>
            <a:pPr marL="447675" indent="-228600">
              <a:spcBef>
                <a:spcPts val="0"/>
              </a:spcBef>
              <a:buClr>
                <a:schemeClr val="dk1"/>
              </a:buClr>
              <a:buSzPts val="1100"/>
              <a:buFont typeface="+mj-lt"/>
              <a:buAutoNum type="arabicPeriod"/>
            </a:pPr>
            <a:r>
              <a:rPr lang="it-IT" sz="1200" dirty="0"/>
              <a:t>The observation of children’s action: instruments and processes</a:t>
            </a:r>
          </a:p>
          <a:p>
            <a:pPr marL="447675" indent="-228600">
              <a:spcBef>
                <a:spcPts val="0"/>
              </a:spcBef>
              <a:buClr>
                <a:schemeClr val="dk1"/>
              </a:buClr>
              <a:buSzPts val="1100"/>
              <a:buFont typeface="+mj-lt"/>
              <a:buAutoNum type="arabicPeriod"/>
            </a:pPr>
            <a:r>
              <a:rPr lang="it-IT" sz="1200" dirty="0"/>
              <a:t>Practical aspects of documentaiton</a:t>
            </a:r>
          </a:p>
          <a:p>
            <a:pPr marL="447675" indent="-228600">
              <a:spcBef>
                <a:spcPts val="0"/>
              </a:spcBef>
              <a:buClr>
                <a:schemeClr val="dk1"/>
              </a:buClr>
              <a:buSzPts val="1100"/>
              <a:buFont typeface="+mj-lt"/>
              <a:buAutoNum type="arabicPeriod"/>
            </a:pPr>
            <a:r>
              <a:rPr lang="it-IT" sz="1200" dirty="0"/>
              <a:t>Creating Portfolios in the Digital Portfolio Management System (DPMS)</a:t>
            </a:r>
            <a:endParaRPr lang="en-US" sz="1200" dirty="0"/>
          </a:p>
          <a:p>
            <a:pPr marL="1258888" lvl="1" indent="-801688">
              <a:buClr>
                <a:schemeClr val="dk1"/>
              </a:buClr>
              <a:buSzPts val="1100"/>
              <a:buNone/>
            </a:pPr>
            <a:r>
              <a:rPr lang="it-IT" sz="1200" i="1" dirty="0"/>
              <a:t>Templates: </a:t>
            </a:r>
            <a:r>
              <a:rPr lang="en-US" sz="1200" i="1" dirty="0"/>
              <a:t>WP3.F – Training Package table of contents</a:t>
            </a:r>
            <a:br>
              <a:rPr lang="en-US" sz="1200" i="1" dirty="0"/>
            </a:br>
            <a:endParaRPr lang="it-IT" sz="500" b="1" dirty="0"/>
          </a:p>
          <a:p>
            <a:pPr marL="171450" indent="-171450">
              <a:spcBef>
                <a:spcPts val="1000"/>
              </a:spcBef>
              <a:buClr>
                <a:schemeClr val="dk1"/>
              </a:buClr>
              <a:buSzPts val="1100"/>
              <a:buFont typeface="Arial" panose="020B0604020202020204" pitchFamily="34" charset="0"/>
              <a:buChar char="•"/>
            </a:pPr>
            <a:r>
              <a:rPr lang="it-IT" sz="1200" dirty="0"/>
              <a:t>Each partner should analyze and give feedback related to the online training package syllabus and structure</a:t>
            </a:r>
          </a:p>
          <a:p>
            <a:pPr marL="171450" indent="-171450">
              <a:spcBef>
                <a:spcPts val="1000"/>
              </a:spcBef>
              <a:buClr>
                <a:schemeClr val="dk1"/>
              </a:buClr>
              <a:buSzPts val="1100"/>
              <a:buFont typeface="Arial" panose="020B0604020202020204" pitchFamily="34" charset="0"/>
              <a:buChar char="•"/>
            </a:pPr>
            <a:endParaRPr lang="it-IT" sz="600" dirty="0"/>
          </a:p>
          <a:p>
            <a:pPr marL="171450" indent="-171450">
              <a:spcBef>
                <a:spcPts val="1000"/>
              </a:spcBef>
              <a:buClr>
                <a:schemeClr val="dk1"/>
              </a:buClr>
              <a:buSzPts val="1100"/>
              <a:buFont typeface="Arial" panose="020B0604020202020204" pitchFamily="34" charset="0"/>
              <a:buChar char="•"/>
            </a:pPr>
            <a:r>
              <a:rPr lang="en-US" sz="1200" dirty="0"/>
              <a:t>IPB (PT) and ULS (IE) should produce the final version of the </a:t>
            </a:r>
            <a:r>
              <a:rPr lang="en-US" sz="1200" b="1" dirty="0"/>
              <a:t>online training package syllabus and structure</a:t>
            </a: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graphicFrame>
        <p:nvGraphicFramePr>
          <p:cNvPr id="2" name="Table 1"/>
          <p:cNvGraphicFramePr>
            <a:graphicFrameLocks noGrp="1"/>
          </p:cNvGraphicFramePr>
          <p:nvPr>
            <p:extLst>
              <p:ext uri="{D42A27DB-BD31-4B8C-83A1-F6EECF244321}">
                <p14:modId xmlns:p14="http://schemas.microsoft.com/office/powerpoint/2010/main" val="858297395"/>
              </p:ext>
            </p:extLst>
          </p:nvPr>
        </p:nvGraphicFramePr>
        <p:xfrm>
          <a:off x="6084168" y="1563638"/>
          <a:ext cx="1728192" cy="518160"/>
        </p:xfrm>
        <a:graphic>
          <a:graphicData uri="http://schemas.openxmlformats.org/drawingml/2006/table">
            <a:tbl>
              <a:tblPr firstRow="1" bandRow="1">
                <a:tableStyleId>{11B854F4-DAD3-4796-B587-69EDEEDD8DB9}</a:tableStyleId>
              </a:tblPr>
              <a:tblGrid>
                <a:gridCol w="1728192">
                  <a:extLst>
                    <a:ext uri="{9D8B030D-6E8A-4147-A177-3AD203B41FA5}">
                      <a16:colId xmlns="" xmlns:a16="http://schemas.microsoft.com/office/drawing/2014/main" val="20000"/>
                    </a:ext>
                  </a:extLst>
                </a:gridCol>
              </a:tblGrid>
              <a:tr h="370840">
                <a:tc>
                  <a:txBody>
                    <a:bodyPr/>
                    <a:lstStyle/>
                    <a:p>
                      <a:r>
                        <a:rPr lang="it-IT" dirty="0">
                          <a:solidFill>
                            <a:srgbClr val="00B050"/>
                          </a:solidFill>
                        </a:rPr>
                        <a:t>Draft version available</a:t>
                      </a:r>
                    </a:p>
                  </a:txBody>
                  <a:tcPr/>
                </a:tc>
                <a:extLst>
                  <a:ext uri="{0D108BD9-81ED-4DB2-BD59-A6C34878D82A}">
                    <a16:rowId xmlns=""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19790918"/>
              </p:ext>
            </p:extLst>
          </p:nvPr>
        </p:nvGraphicFramePr>
        <p:xfrm>
          <a:off x="6156176" y="3147814"/>
          <a:ext cx="1728192" cy="731520"/>
        </p:xfrm>
        <a:graphic>
          <a:graphicData uri="http://schemas.openxmlformats.org/drawingml/2006/table">
            <a:tbl>
              <a:tblPr firstRow="1" bandRow="1">
                <a:tableStyleId>{11B854F4-DAD3-4796-B587-69EDEEDD8DB9}</a:tableStyleId>
              </a:tblPr>
              <a:tblGrid>
                <a:gridCol w="1728192">
                  <a:extLst>
                    <a:ext uri="{9D8B030D-6E8A-4147-A177-3AD203B41FA5}">
                      <a16:colId xmlns="" xmlns:a16="http://schemas.microsoft.com/office/drawing/2014/main" val="20000"/>
                    </a:ext>
                  </a:extLst>
                </a:gridCol>
              </a:tblGrid>
              <a:tr h="370840">
                <a:tc>
                  <a:txBody>
                    <a:bodyPr/>
                    <a:lstStyle/>
                    <a:p>
                      <a:r>
                        <a:rPr lang="it-IT" dirty="0">
                          <a:solidFill>
                            <a:srgbClr val="00B050"/>
                          </a:solidFill>
                        </a:rPr>
                        <a:t>Feedback given during the meeting in Braganca</a:t>
                      </a: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89387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55526"/>
            <a:ext cx="6902100" cy="460500"/>
          </a:xfrm>
          <a:prstGeom prst="rect">
            <a:avLst/>
          </a:prstGeom>
        </p:spPr>
        <p:txBody>
          <a:bodyPr spcFirstLastPara="1" wrap="square" lIns="0" tIns="0" rIns="0" bIns="0" anchor="b" anchorCtr="0">
            <a:noAutofit/>
          </a:bodyPr>
          <a:lstStyle/>
          <a:p>
            <a:pPr>
              <a:lnSpc>
                <a:spcPct val="115000"/>
              </a:lnSpc>
            </a:pPr>
            <a:r>
              <a:rPr lang="en-US" dirty="0">
                <a:solidFill>
                  <a:schemeClr val="tx1"/>
                </a:solidFill>
                <a:latin typeface="Mali" panose="00000500000000000000" pitchFamily="2" charset="-34"/>
                <a:ea typeface="Calibri"/>
                <a:cs typeface="Mali" panose="00000500000000000000" pitchFamily="2" charset="-34"/>
                <a:sym typeface="Arial"/>
              </a:rPr>
              <a:t>4 – Creation of modules contents</a:t>
            </a: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should propose the contents of the </a:t>
            </a:r>
            <a:r>
              <a:rPr lang="en-US" sz="1200" b="1" dirty="0"/>
              <a:t>5 modules of the training package</a:t>
            </a:r>
            <a:r>
              <a:rPr lang="en-US" sz="1200" dirty="0"/>
              <a:t>.</a:t>
            </a:r>
          </a:p>
          <a:p>
            <a:pPr marL="182563" indent="0">
              <a:spcBef>
                <a:spcPts val="1000"/>
              </a:spcBef>
              <a:buClr>
                <a:schemeClr val="dk1"/>
              </a:buClr>
              <a:buSzPts val="1100"/>
              <a:buNone/>
            </a:pPr>
            <a:r>
              <a:rPr lang="it-IT" sz="1200" dirty="0"/>
              <a:t>Each module should include:</a:t>
            </a:r>
          </a:p>
          <a:p>
            <a:pPr marL="358775" indent="-176213">
              <a:spcBef>
                <a:spcPts val="0"/>
              </a:spcBef>
              <a:buClr>
                <a:schemeClr val="dk1"/>
              </a:buClr>
              <a:buSzPts val="1100"/>
              <a:buFont typeface="Arial" panose="020B0604020202020204" pitchFamily="34" charset="0"/>
              <a:buChar char="•"/>
            </a:pPr>
            <a:r>
              <a:rPr lang="it-IT" sz="1200" dirty="0"/>
              <a:t>Introductory text</a:t>
            </a:r>
          </a:p>
          <a:p>
            <a:pPr marL="358775" indent="-176213">
              <a:spcBef>
                <a:spcPts val="0"/>
              </a:spcBef>
              <a:buClr>
                <a:schemeClr val="dk1"/>
              </a:buClr>
              <a:buSzPts val="1100"/>
              <a:buFont typeface="Arial" panose="020B0604020202020204" pitchFamily="34" charset="0"/>
              <a:buChar char="•"/>
            </a:pPr>
            <a:r>
              <a:rPr lang="it-IT" sz="1200" dirty="0"/>
              <a:t>Multimedia material (videos, presentations, audiofiles)</a:t>
            </a:r>
          </a:p>
          <a:p>
            <a:pPr marL="358775" indent="-176213">
              <a:spcBef>
                <a:spcPts val="0"/>
              </a:spcBef>
              <a:buClr>
                <a:schemeClr val="dk1"/>
              </a:buClr>
              <a:buSzPts val="1100"/>
              <a:buFont typeface="Arial" panose="020B0604020202020204" pitchFamily="34" charset="0"/>
              <a:buChar char="•"/>
            </a:pPr>
            <a:r>
              <a:rPr lang="it-IT" sz="1200" dirty="0"/>
              <a:t>Bibliographic references</a:t>
            </a:r>
          </a:p>
          <a:p>
            <a:pPr marL="358775" indent="-176213">
              <a:spcBef>
                <a:spcPts val="0"/>
              </a:spcBef>
              <a:buClr>
                <a:schemeClr val="dk1"/>
              </a:buClr>
              <a:buSzPts val="1100"/>
              <a:buFont typeface="Arial" panose="020B0604020202020204" pitchFamily="34" charset="0"/>
              <a:buChar char="•"/>
            </a:pPr>
            <a:r>
              <a:rPr lang="it-IT" sz="1200" dirty="0"/>
              <a:t>Case scenarios</a:t>
            </a:r>
          </a:p>
          <a:p>
            <a:pPr marL="358775" indent="-176213">
              <a:spcBef>
                <a:spcPts val="0"/>
              </a:spcBef>
              <a:buClr>
                <a:schemeClr val="dk1"/>
              </a:buClr>
              <a:buSzPts val="1100"/>
              <a:buFont typeface="Arial" panose="020B0604020202020204" pitchFamily="34" charset="0"/>
              <a:buChar char="•"/>
            </a:pPr>
            <a:r>
              <a:rPr lang="it-IT" sz="1200" dirty="0"/>
              <a:t>Self-assessment evaluation test</a:t>
            </a:r>
            <a:endParaRPr lang="en-US" sz="1200" dirty="0"/>
          </a:p>
          <a:p>
            <a:pPr marL="358775" lvl="1" indent="0">
              <a:buClr>
                <a:schemeClr val="dk1"/>
              </a:buClr>
              <a:buSzPts val="1100"/>
              <a:buNone/>
            </a:pPr>
            <a:r>
              <a:rPr lang="en-US" sz="1200" i="1" dirty="0"/>
              <a:t>Template: WP3.G – Guidelines to develop the Training Package contents</a:t>
            </a:r>
          </a:p>
          <a:p>
            <a:pPr marL="171450" indent="-171450">
              <a:spcBef>
                <a:spcPts val="1000"/>
              </a:spcBef>
              <a:buClr>
                <a:schemeClr val="dk1"/>
              </a:buClr>
              <a:buSzPts val="1100"/>
              <a:buFont typeface="Arial" panose="020B0604020202020204" pitchFamily="34" charset="0"/>
              <a:buChar char="•"/>
            </a:pPr>
            <a:endParaRPr lang="en-US" sz="1200"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should contribute to the </a:t>
            </a:r>
            <a:r>
              <a:rPr lang="en-US" sz="1200" b="1" dirty="0"/>
              <a:t>adaptation of the training package contents </a:t>
            </a:r>
            <a:r>
              <a:rPr lang="en-US" sz="1200" dirty="0"/>
              <a:t>to childhood education professionals and kindergartner teachers</a:t>
            </a:r>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1407446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55526"/>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5 - Finalization and translation of modules</a:t>
            </a:r>
          </a:p>
        </p:txBody>
      </p:sp>
      <p:sp>
        <p:nvSpPr>
          <p:cNvPr id="776" name="Google Shape;776;p16"/>
          <p:cNvSpPr txBox="1">
            <a:spLocks noGrp="1"/>
          </p:cNvSpPr>
          <p:nvPr>
            <p:ph type="body" idx="1"/>
          </p:nvPr>
        </p:nvSpPr>
        <p:spPr>
          <a:xfrm>
            <a:off x="829000" y="1131590"/>
            <a:ext cx="6767336" cy="1584176"/>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ULS (IE), on the basis of the suggestions provided by the kindergartens, should produce the final version of the online training package</a:t>
            </a:r>
          </a:p>
          <a:p>
            <a:pPr marL="628650" lvl="1" indent="-171450">
              <a:spcBef>
                <a:spcPts val="0"/>
              </a:spcBef>
              <a:buClr>
                <a:schemeClr val="dk1"/>
              </a:buClr>
              <a:buSzPts val="1100"/>
              <a:buFont typeface="Arial" panose="020B0604020202020204" pitchFamily="34" charset="0"/>
              <a:buChar char="•"/>
            </a:pPr>
            <a:endParaRPr lang="it-IT" sz="1200" b="1"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should translate the online training package into the national languages</a:t>
            </a:r>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669192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483518"/>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6 – Testing activities and evaluation</a:t>
            </a:r>
          </a:p>
        </p:txBody>
      </p:sp>
      <p:sp>
        <p:nvSpPr>
          <p:cNvPr id="776" name="Google Shape;776;p16"/>
          <p:cNvSpPr txBox="1">
            <a:spLocks noGrp="1"/>
          </p:cNvSpPr>
          <p:nvPr>
            <p:ph type="body" idx="1"/>
          </p:nvPr>
        </p:nvSpPr>
        <p:spPr>
          <a:xfrm>
            <a:off x="829000" y="1131590"/>
            <a:ext cx="6767336" cy="259228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ULS (IE) should involve 20 among </a:t>
            </a:r>
            <a:r>
              <a:rPr lang="it-IT" sz="1200" dirty="0"/>
              <a:t>kindergarten teachers and earlychildhood educators </a:t>
            </a:r>
            <a:r>
              <a:rPr lang="en-US" sz="1200" dirty="0"/>
              <a:t>in the assessment of the online training package and produce a national evaluation report.</a:t>
            </a:r>
          </a:p>
          <a:p>
            <a:pPr marL="171450" indent="-171450">
              <a:spcBef>
                <a:spcPts val="1000"/>
              </a:spcBef>
              <a:buClr>
                <a:schemeClr val="dk1"/>
              </a:buClr>
              <a:buSzPts val="1100"/>
              <a:buFont typeface="Arial" panose="020B0604020202020204" pitchFamily="34" charset="0"/>
              <a:buChar char="•"/>
            </a:pPr>
            <a:endParaRPr lang="en-US" sz="1200" dirty="0"/>
          </a:p>
          <a:p>
            <a:pPr marL="171450" indent="-171450">
              <a:spcBef>
                <a:spcPts val="0"/>
              </a:spcBef>
              <a:buClr>
                <a:schemeClr val="dk1"/>
              </a:buClr>
              <a:buSzPts val="1100"/>
              <a:buFont typeface="Arial" panose="020B0604020202020204" pitchFamily="34" charset="0"/>
              <a:buChar char="•"/>
            </a:pPr>
            <a:r>
              <a:rPr lang="en-US" sz="1200" dirty="0"/>
              <a:t>Templates:</a:t>
            </a:r>
            <a:r>
              <a:rPr lang="it-IT" sz="1200" i="1" dirty="0"/>
              <a:t> WP2.H – Evaluation Questionnaire</a:t>
            </a:r>
          </a:p>
          <a:p>
            <a:pPr marL="987425" indent="0">
              <a:spcBef>
                <a:spcPts val="0"/>
              </a:spcBef>
              <a:buClr>
                <a:schemeClr val="dk1"/>
              </a:buClr>
              <a:buSzPts val="1100"/>
              <a:buNone/>
            </a:pPr>
            <a:r>
              <a:rPr lang="it-IT" sz="1200" i="1" dirty="0"/>
              <a:t>WP2.I– Tool for questionnaire analysis</a:t>
            </a:r>
          </a:p>
          <a:p>
            <a:pPr marL="987425" indent="0">
              <a:spcBef>
                <a:spcPts val="0"/>
              </a:spcBef>
              <a:buClr>
                <a:schemeClr val="dk1"/>
              </a:buClr>
              <a:buSzPts val="1100"/>
              <a:buNone/>
            </a:pPr>
            <a:r>
              <a:rPr lang="it-IT" sz="1200" i="1" dirty="0"/>
              <a:t>WP2.L – Guidelines for evaluation report</a:t>
            </a:r>
          </a:p>
          <a:p>
            <a:pPr marL="987425" indent="0">
              <a:spcBef>
                <a:spcPts val="0"/>
              </a:spcBef>
              <a:buClr>
                <a:schemeClr val="dk1"/>
              </a:buClr>
              <a:buSzPts val="1100"/>
              <a:buNone/>
            </a:pPr>
            <a:r>
              <a:rPr lang="it-IT" sz="1200" i="1" dirty="0"/>
              <a:t>WP2.M – Target Group involvement declaration</a:t>
            </a:r>
          </a:p>
          <a:p>
            <a:pPr marL="982663" lvl="0" indent="0">
              <a:spcBef>
                <a:spcPts val="0"/>
              </a:spcBef>
              <a:buClr>
                <a:schemeClr val="dk1"/>
              </a:buClr>
              <a:buSzPts val="1100"/>
              <a:buNone/>
            </a:pPr>
            <a:endParaRPr lang="it-IT" sz="1200" i="1" dirty="0"/>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5"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787779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29</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dk1"/>
                </a:solidFill>
                <a:latin typeface="Mali"/>
                <a:ea typeface="Mali"/>
                <a:cs typeface="Mali"/>
                <a:sym typeface="Mali"/>
              </a:rPr>
              <a:t>Actions and Deadlines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3443729548"/>
              </p:ext>
            </p:extLst>
          </p:nvPr>
        </p:nvGraphicFramePr>
        <p:xfrm>
          <a:off x="539552" y="859398"/>
          <a:ext cx="8136904" cy="3510280"/>
        </p:xfrm>
        <a:graphic>
          <a:graphicData uri="http://schemas.openxmlformats.org/drawingml/2006/table">
            <a:tbl>
              <a:tblPr firstRow="1" bandRow="1">
                <a:tableStyleId>{69012ECD-51FC-41F1-AA8D-1B2483CD663E}</a:tableStyleId>
              </a:tblPr>
              <a:tblGrid>
                <a:gridCol w="5625213">
                  <a:extLst>
                    <a:ext uri="{9D8B030D-6E8A-4147-A177-3AD203B41FA5}">
                      <a16:colId xmlns="" xmlns:a16="http://schemas.microsoft.com/office/drawing/2014/main" val="20000"/>
                    </a:ext>
                  </a:extLst>
                </a:gridCol>
                <a:gridCol w="1575060">
                  <a:extLst>
                    <a:ext uri="{9D8B030D-6E8A-4147-A177-3AD203B41FA5}">
                      <a16:colId xmlns="" xmlns:a16="http://schemas.microsoft.com/office/drawing/2014/main" val="20001"/>
                    </a:ext>
                  </a:extLst>
                </a:gridCol>
                <a:gridCol w="936631">
                  <a:extLst>
                    <a:ext uri="{9D8B030D-6E8A-4147-A177-3AD203B41FA5}">
                      <a16:colId xmlns="" xmlns:a16="http://schemas.microsoft.com/office/drawing/2014/main" val="20002"/>
                    </a:ext>
                  </a:extLst>
                </a:gridCol>
              </a:tblGrid>
              <a:tr h="370840">
                <a:tc>
                  <a:txBody>
                    <a:bodyPr/>
                    <a:lstStyle/>
                    <a:p>
                      <a:r>
                        <a:rPr lang="it-IT" dirty="0">
                          <a:latin typeface="Nunito" pitchFamily="2" charset="0"/>
                          <a:cs typeface="Hind" panose="020B0604020202020204" charset="0"/>
                        </a:rPr>
                        <a:t>Action</a:t>
                      </a:r>
                    </a:p>
                  </a:txBody>
                  <a:tcPr/>
                </a:tc>
                <a:tc>
                  <a:txBody>
                    <a:bodyPr/>
                    <a:lstStyle/>
                    <a:p>
                      <a:r>
                        <a:rPr lang="it-IT" dirty="0">
                          <a:latin typeface="Nunito" pitchFamily="2" charset="0"/>
                          <a:cs typeface="Hind" panose="020B0604020202020204" charset="0"/>
                        </a:rPr>
                        <a:t>Deadline</a:t>
                      </a:r>
                    </a:p>
                  </a:txBody>
                  <a:tcPr/>
                </a:tc>
                <a:tc>
                  <a:txBody>
                    <a:bodyPr/>
                    <a:lstStyle/>
                    <a:p>
                      <a:r>
                        <a:rPr lang="it-IT" dirty="0">
                          <a:latin typeface="Nunito" pitchFamily="2" charset="0"/>
                          <a:cs typeface="Hind" panose="020B0604020202020204" charset="0"/>
                        </a:rPr>
                        <a:t>Status</a:t>
                      </a:r>
                    </a:p>
                  </a:txBody>
                  <a:tcP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Definition for the training activity of the:</a:t>
                      </a:r>
                    </a:p>
                    <a:p>
                      <a:pPr marL="271463"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a:latin typeface="Nunito" pitchFamily="2" charset="0"/>
                          <a:cs typeface="Hind" panose="020B0604020202020204" charset="0"/>
                        </a:rPr>
                        <a:t>Programme</a:t>
                      </a:r>
                    </a:p>
                    <a:p>
                      <a:pPr marL="271463"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a:latin typeface="Nunito" pitchFamily="2" charset="0"/>
                          <a:cs typeface="Hind" panose="020B0604020202020204" charset="0"/>
                        </a:rPr>
                        <a:t>Contents for the Mobility Europass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16 April 2023</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EuroEd (RO)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Logistic organization of the training activity</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 – 7 July 2023</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Scientific delivery of the training activity</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 – 7 July 2023</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Participation in the training activity with 5 kindergartner teachers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3 – 7 July 2023</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p>
                  </a:txBody>
                  <a:tcPr/>
                </a:tc>
                <a:extLst>
                  <a:ext uri="{0D108BD9-81ED-4DB2-BD59-A6C34878D82A}">
                    <a16:rowId xmlns=""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Sending, for the training activity, of the:</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baseline="0" dirty="0">
                          <a:solidFill>
                            <a:schemeClr val="tx1"/>
                          </a:solidFill>
                          <a:latin typeface="Nunito" pitchFamily="2" charset="0"/>
                          <a:ea typeface="+mn-ea"/>
                          <a:cs typeface="Hind" panose="020B0604020202020204" charset="0"/>
                          <a:sym typeface="Arial"/>
                        </a:rPr>
                        <a:t>Programme</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baseline="0" dirty="0">
                          <a:solidFill>
                            <a:schemeClr val="tx1"/>
                          </a:solidFill>
                          <a:latin typeface="Nunito" pitchFamily="2" charset="0"/>
                          <a:ea typeface="+mn-ea"/>
                          <a:cs typeface="Hind" panose="020B0604020202020204" charset="0"/>
                          <a:sym typeface="Arial"/>
                        </a:rPr>
                        <a:t>List of Participants</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baseline="0" dirty="0">
                          <a:solidFill>
                            <a:schemeClr val="tx1"/>
                          </a:solidFill>
                          <a:latin typeface="Nunito" pitchFamily="2" charset="0"/>
                          <a:ea typeface="+mn-ea"/>
                          <a:cs typeface="Hind" panose="020B0604020202020204" charset="0"/>
                          <a:sym typeface="Arial"/>
                        </a:rPr>
                        <a:t>Certificates </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b="0" i="0" u="none" strike="noStrike" cap="none" baseline="0" dirty="0">
                          <a:solidFill>
                            <a:schemeClr val="tx1"/>
                          </a:solidFill>
                          <a:latin typeface="Nunito" pitchFamily="2" charset="0"/>
                          <a:ea typeface="+mn-ea"/>
                          <a:cs typeface="Hind" panose="020B0604020202020204" charset="0"/>
                          <a:sym typeface="Arial"/>
                        </a:rPr>
                        <a:t>Report</a:t>
                      </a:r>
                      <a:endParaRPr lang="en-US"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4 </a:t>
                      </a:r>
                      <a:r>
                        <a:rPr lang="it-IT" sz="1100" b="0" i="0" u="none" strike="noStrike" cap="none" baseline="0" dirty="0" err="1">
                          <a:solidFill>
                            <a:schemeClr val="tx1"/>
                          </a:solidFill>
                          <a:latin typeface="Nunito" pitchFamily="2" charset="0"/>
                          <a:ea typeface="+mn-ea"/>
                          <a:cs typeface="Hind" panose="020B0604020202020204" charset="0"/>
                          <a:sym typeface="Arial"/>
                        </a:rPr>
                        <a:t>September</a:t>
                      </a:r>
                      <a:r>
                        <a:rPr lang="it-IT" sz="1100" b="0" i="0" u="none" strike="noStrike" cap="none" baseline="0" dirty="0">
                          <a:solidFill>
                            <a:schemeClr val="tx1"/>
                          </a:solidFill>
                          <a:latin typeface="Nunito" pitchFamily="2" charset="0"/>
                          <a:ea typeface="+mn-ea"/>
                          <a:cs typeface="Hind" panose="020B0604020202020204" charset="0"/>
                          <a:sym typeface="Arial"/>
                        </a:rPr>
                        <a:t> 2023</a:t>
                      </a:r>
                    </a:p>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1" i="0" u="none" strike="noStrike" cap="none" baseline="0" dirty="0" smtClean="0">
                          <a:solidFill>
                            <a:srgbClr val="00B050"/>
                          </a:solidFill>
                          <a:latin typeface="Nunito" pitchFamily="2" charset="0"/>
                          <a:ea typeface="+mn-ea"/>
                          <a:cs typeface="Hind" panose="020B0604020202020204" charset="0"/>
                          <a:sym typeface="Arial"/>
                        </a:rPr>
                        <a:t>Completed</a:t>
                      </a:r>
                      <a:endParaRPr lang="it-IT" dirty="0">
                        <a:solidFill>
                          <a:srgbClr val="FF0000"/>
                        </a:solidFill>
                        <a:latin typeface="Nunito" pitchFamily="2" charset="0"/>
                        <a:cs typeface="Hind" panose="020B0604020202020204" charset="0"/>
                      </a:endParaRPr>
                    </a:p>
                  </a:txBody>
                  <a:tcPr/>
                </a:tc>
                <a:extLst>
                  <a:ext uri="{0D108BD9-81ED-4DB2-BD59-A6C34878D82A}">
                    <a16:rowId xmlns="" xmlns:a16="http://schemas.microsoft.com/office/drawing/2014/main" val="10005"/>
                  </a:ext>
                </a:extLst>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1507701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Context</a:t>
            </a:r>
            <a:endParaRPr dirty="0"/>
          </a:p>
        </p:txBody>
      </p:sp>
      <p:sp>
        <p:nvSpPr>
          <p:cNvPr id="776" name="Google Shape;776;p16"/>
          <p:cNvSpPr txBox="1">
            <a:spLocks noGrp="1"/>
          </p:cNvSpPr>
          <p:nvPr>
            <p:ph type="body" idx="1"/>
          </p:nvPr>
        </p:nvSpPr>
        <p:spPr>
          <a:xfrm>
            <a:off x="829000" y="1352550"/>
            <a:ext cx="6767336" cy="3420900"/>
          </a:xfrm>
          <a:prstGeom prst="rect">
            <a:avLst/>
          </a:prstGeom>
        </p:spPr>
        <p:txBody>
          <a:bodyPr spcFirstLastPara="1" wrap="square" lIns="0" tIns="0" rIns="0" bIns="0" anchor="t" anchorCtr="0">
            <a:noAutofit/>
          </a:bodyPr>
          <a:lstStyle/>
          <a:p>
            <a:pPr marL="0" lvl="0" indent="0">
              <a:spcBef>
                <a:spcPts val="1000"/>
              </a:spcBef>
              <a:buClr>
                <a:schemeClr val="dk1"/>
              </a:buClr>
              <a:buSzPts val="1100"/>
              <a:buNone/>
            </a:pPr>
            <a:r>
              <a:rPr lang="en-US" sz="1200" dirty="0"/>
              <a:t>The motivation that backs up the “Early Years Digital Portfolio” EYDP project is related to the challenge felt by early childhood educators and kindergarten teachers in performing appropriate </a:t>
            </a:r>
            <a:r>
              <a:rPr lang="en-US" sz="1200" b="1" dirty="0"/>
              <a:t>documentation and evaluation of the learning progresses in early childhood education </a:t>
            </a:r>
            <a:r>
              <a:rPr lang="en-US" sz="1200" dirty="0"/>
              <a:t>and in cooperating with the families on the matter.</a:t>
            </a:r>
          </a:p>
          <a:p>
            <a:pPr marL="0" lvl="0" indent="0">
              <a:spcBef>
                <a:spcPts val="1000"/>
              </a:spcBef>
              <a:buClr>
                <a:schemeClr val="dk1"/>
              </a:buClr>
              <a:buSzPts val="1100"/>
              <a:buNone/>
            </a:pPr>
            <a:endParaRPr lang="en-US" sz="1200" dirty="0"/>
          </a:p>
          <a:p>
            <a:pPr marL="0" lvl="0" indent="0">
              <a:spcBef>
                <a:spcPts val="1000"/>
              </a:spcBef>
              <a:buClr>
                <a:schemeClr val="dk1"/>
              </a:buClr>
              <a:buSzPts val="1100"/>
              <a:buNone/>
            </a:pPr>
            <a:r>
              <a:rPr lang="en-US" sz="1200" dirty="0"/>
              <a:t>Early childhood educators and kindergarten teachers do not feel sufficiently prepared and motivated to provide appropriate </a:t>
            </a:r>
            <a:r>
              <a:rPr lang="en-US" sz="1200" b="1" dirty="0"/>
              <a:t>visibility of the children's learning process </a:t>
            </a:r>
            <a:r>
              <a:rPr lang="en-US" sz="1200" dirty="0"/>
              <a:t>to be shared with their families.</a:t>
            </a: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30</a:t>
            </a:fld>
            <a:endParaRPr dirty="0"/>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dk1"/>
                </a:solidFill>
                <a:latin typeface="Mali"/>
                <a:ea typeface="Mali"/>
                <a:cs typeface="Mali"/>
                <a:sym typeface="Mali"/>
              </a:rPr>
              <a:t>Actions and Deadlines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7" name="Table 6"/>
          <p:cNvGraphicFramePr>
            <a:graphicFrameLocks noGrp="1"/>
          </p:cNvGraphicFramePr>
          <p:nvPr>
            <p:extLst>
              <p:ext uri="{D42A27DB-BD31-4B8C-83A1-F6EECF244321}">
                <p14:modId xmlns:p14="http://schemas.microsoft.com/office/powerpoint/2010/main" val="2069904761"/>
              </p:ext>
            </p:extLst>
          </p:nvPr>
        </p:nvGraphicFramePr>
        <p:xfrm>
          <a:off x="539552" y="915566"/>
          <a:ext cx="8136904" cy="2931160"/>
        </p:xfrm>
        <a:graphic>
          <a:graphicData uri="http://schemas.openxmlformats.org/drawingml/2006/table">
            <a:tbl>
              <a:tblPr firstRow="1" bandRow="1">
                <a:tableStyleId>{69012ECD-51FC-41F1-AA8D-1B2483CD663E}</a:tableStyleId>
              </a:tblPr>
              <a:tblGrid>
                <a:gridCol w="5625213">
                  <a:extLst>
                    <a:ext uri="{9D8B030D-6E8A-4147-A177-3AD203B41FA5}">
                      <a16:colId xmlns="" xmlns:a16="http://schemas.microsoft.com/office/drawing/2014/main" val="20000"/>
                    </a:ext>
                  </a:extLst>
                </a:gridCol>
                <a:gridCol w="1575060">
                  <a:extLst>
                    <a:ext uri="{9D8B030D-6E8A-4147-A177-3AD203B41FA5}">
                      <a16:colId xmlns="" xmlns:a16="http://schemas.microsoft.com/office/drawing/2014/main" val="20001"/>
                    </a:ext>
                  </a:extLst>
                </a:gridCol>
                <a:gridCol w="936631">
                  <a:extLst>
                    <a:ext uri="{9D8B030D-6E8A-4147-A177-3AD203B41FA5}">
                      <a16:colId xmlns="" xmlns:a16="http://schemas.microsoft.com/office/drawing/2014/main" val="20002"/>
                    </a:ext>
                  </a:extLst>
                </a:gridCol>
              </a:tblGrid>
              <a:tr h="370840">
                <a:tc>
                  <a:txBody>
                    <a:bodyPr/>
                    <a:lstStyle/>
                    <a:p>
                      <a:r>
                        <a:rPr lang="it-IT" dirty="0">
                          <a:latin typeface="Nunito" pitchFamily="2" charset="0"/>
                          <a:cs typeface="Hind" panose="020B0604020202020204" charset="0"/>
                        </a:rPr>
                        <a:t>Action</a:t>
                      </a:r>
                    </a:p>
                  </a:txBody>
                  <a:tcPr/>
                </a:tc>
                <a:tc>
                  <a:txBody>
                    <a:bodyPr/>
                    <a:lstStyle/>
                    <a:p>
                      <a:r>
                        <a:rPr lang="it-IT" dirty="0">
                          <a:latin typeface="Nunito" pitchFamily="2" charset="0"/>
                          <a:cs typeface="Hind" panose="020B0604020202020204" charset="0"/>
                        </a:rPr>
                        <a:t>Deadline</a:t>
                      </a:r>
                    </a:p>
                  </a:txBody>
                  <a:tcPr/>
                </a:tc>
                <a:tc>
                  <a:txBody>
                    <a:bodyPr/>
                    <a:lstStyle/>
                    <a:p>
                      <a:r>
                        <a:rPr lang="it-IT" dirty="0">
                          <a:latin typeface="Nunito" pitchFamily="2" charset="0"/>
                          <a:cs typeface="Hind" panose="020B0604020202020204" charset="0"/>
                        </a:rPr>
                        <a:t>Status</a:t>
                      </a:r>
                    </a:p>
                  </a:txBody>
                  <a:tcP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a:t>
                      </a:r>
                      <a:r>
                        <a:rPr lang="en-GB" sz="1100" b="1" i="0" u="none" strike="noStrike" cap="none" dirty="0">
                          <a:solidFill>
                            <a:srgbClr val="00B050"/>
                          </a:solidFill>
                          <a:latin typeface="Nunito" pitchFamily="2" charset="0"/>
                          <a:ea typeface="+mn-ea"/>
                          <a:cs typeface="Hind" panose="020B0604020202020204" charset="0"/>
                          <a:sym typeface="Arial"/>
                        </a:rPr>
                        <a:t>, Pixel (IT)</a:t>
                      </a:r>
                      <a:endParaRPr lang="en-US" sz="1100" b="1" i="0" u="none" strike="noStrike" cap="none" dirty="0">
                        <a:solidFill>
                          <a:srgbClr val="00B050"/>
                        </a:solidFill>
                        <a:latin typeface="Nunito" pitchFamily="2" charset="0"/>
                        <a:ea typeface="+mn-ea"/>
                        <a:cs typeface="Hind" panose="020B0604020202020204" charset="0"/>
                        <a:sym typeface="Arial"/>
                      </a:endParaRPr>
                    </a:p>
                    <a:p>
                      <a:pPr marL="0" marR="0" lvl="0" indent="0" algn="l" rtl="0">
                        <a:lnSpc>
                          <a:spcPct val="100000"/>
                        </a:lnSpc>
                        <a:spcBef>
                          <a:spcPts val="0"/>
                        </a:spcBef>
                        <a:spcAft>
                          <a:spcPts val="0"/>
                        </a:spcAft>
                        <a:buClr>
                          <a:srgbClr val="000000"/>
                        </a:buClr>
                        <a:buFont typeface="Arial"/>
                        <a:buNone/>
                      </a:pPr>
                      <a:r>
                        <a:rPr lang="en-US" sz="1100" b="0" i="0" u="none" strike="noStrike" cap="none" baseline="0" dirty="0">
                          <a:solidFill>
                            <a:schemeClr val="tx1"/>
                          </a:solidFill>
                          <a:latin typeface="Nunito" pitchFamily="2" charset="0"/>
                          <a:ea typeface="+mn-ea"/>
                          <a:cs typeface="Hind" panose="020B0604020202020204" charset="0"/>
                          <a:sym typeface="Arial"/>
                        </a:rPr>
                        <a:t>Creation of the templates needed for carrying out the activities</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June 2023</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IPB (PT), ULS (IE)</a:t>
                      </a:r>
                    </a:p>
                    <a:p>
                      <a:r>
                        <a:rPr lang="it-IT" sz="1100" b="0" i="0" u="none" strike="noStrike" cap="none" baseline="0" dirty="0">
                          <a:solidFill>
                            <a:schemeClr val="tx1"/>
                          </a:solidFill>
                          <a:latin typeface="Nunito" pitchFamily="2" charset="0"/>
                          <a:ea typeface="+mn-ea"/>
                          <a:cs typeface="Hind" panose="020B0604020202020204" charset="0"/>
                          <a:sym typeface="Arial"/>
                        </a:rPr>
                        <a:t>Define the draft version of the table of contents of the online training package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30 July 2023</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3"/>
                  </a:ext>
                </a:extLst>
              </a:tr>
              <a:tr h="370840">
                <a:tc>
                  <a:txBody>
                    <a:bodyPr/>
                    <a:lstStyle/>
                    <a:p>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a:t>
                      </a:r>
                      <a:br>
                        <a:rPr lang="it-IT" sz="1100" b="1" baseline="0" dirty="0">
                          <a:solidFill>
                            <a:srgbClr val="00B050"/>
                          </a:solidFill>
                          <a:latin typeface="Nunito" pitchFamily="2" charset="0"/>
                          <a:cs typeface="Hind" panose="020B0604020202020204" charset="0"/>
                        </a:rPr>
                      </a:br>
                      <a:r>
                        <a:rPr lang="it-IT" sz="1100" b="0" i="0" u="none" strike="noStrike" cap="none" baseline="0" dirty="0">
                          <a:solidFill>
                            <a:schemeClr val="tx1"/>
                          </a:solidFill>
                          <a:latin typeface="Nunito" pitchFamily="2" charset="0"/>
                          <a:ea typeface="+mn-ea"/>
                          <a:cs typeface="Hind" panose="020B0604020202020204" charset="0"/>
                          <a:sym typeface="Arial"/>
                        </a:rPr>
                        <a:t>Provide IPB and ULS (IE) with feedback on the table of contents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4 September </a:t>
                      </a:r>
                      <a:r>
                        <a:rPr lang="it-IT" sz="1100" b="0" i="0" u="none" strike="noStrike" cap="none" baseline="0" dirty="0">
                          <a:solidFill>
                            <a:schemeClr val="tx1"/>
                          </a:solidFill>
                          <a:latin typeface="Nunito" pitchFamily="2" charset="0"/>
                          <a:ea typeface="+mn-ea"/>
                          <a:cs typeface="Hind" panose="020B0604020202020204" charset="0"/>
                          <a:sym typeface="Arial"/>
                        </a:rPr>
                        <a:t>2023</a:t>
                      </a:r>
                    </a:p>
                  </a:txBody>
                  <a:tcPr/>
                </a:tc>
                <a:tc>
                  <a:txBody>
                    <a:bodyPr/>
                    <a:lstStyle/>
                    <a:p>
                      <a:r>
                        <a:rPr lang="it-IT" sz="1100" b="1" i="0" u="none" strike="noStrike" cap="none" baseline="0" dirty="0" smtClean="0">
                          <a:solidFill>
                            <a:srgbClr val="00B050"/>
                          </a:solidFill>
                          <a:latin typeface="Nunito" pitchFamily="2" charset="0"/>
                          <a:ea typeface="+mn-ea"/>
                          <a:cs typeface="Hind" panose="020B0604020202020204" charset="0"/>
                          <a:sym typeface="Arial"/>
                        </a:rPr>
                        <a:t>Completed</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it-IT" sz="1100" b="1" dirty="0" smtClean="0">
                          <a:solidFill>
                            <a:srgbClr val="00B050"/>
                          </a:solidFill>
                          <a:latin typeface="Nunito" pitchFamily="2" charset="0"/>
                          <a:cs typeface="Hind" panose="020B0604020202020204" charset="0"/>
                        </a:rPr>
                        <a:t>All Partner</a:t>
                      </a:r>
                      <a:endParaRPr lang="it-IT" sz="1100" b="1" dirty="0">
                        <a:solidFill>
                          <a:srgbClr val="00B050"/>
                        </a:solidFill>
                        <a:latin typeface="Nunito" pitchFamily="2" charset="0"/>
                        <a:cs typeface="Hind" panose="020B0604020202020204"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100" b="0" i="0" u="none" strike="noStrike" cap="none" baseline="0" dirty="0">
                          <a:solidFill>
                            <a:schemeClr val="tx1"/>
                          </a:solidFill>
                          <a:latin typeface="Nunito" pitchFamily="2" charset="0"/>
                          <a:ea typeface="+mn-ea"/>
                          <a:cs typeface="Hind" panose="020B0604020202020204" charset="0"/>
                          <a:sym typeface="Arial"/>
                        </a:rPr>
                        <a:t>Send declaration of working group</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8 </a:t>
                      </a:r>
                      <a:r>
                        <a:rPr lang="it-IT" sz="1100" b="0" i="0" u="none" strike="noStrike" cap="none" baseline="0" dirty="0" smtClean="0">
                          <a:solidFill>
                            <a:schemeClr val="tx1"/>
                          </a:solidFill>
                          <a:latin typeface="Nunito" pitchFamily="2" charset="0"/>
                          <a:ea typeface="+mn-ea"/>
                          <a:cs typeface="Hind" panose="020B0604020202020204" charset="0"/>
                          <a:sym typeface="Arial"/>
                        </a:rPr>
                        <a:t>September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solidFill>
                          <a:srgbClr val="FF0000"/>
                        </a:solidFill>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it-IT" sz="1100" b="1" dirty="0" err="1">
                          <a:solidFill>
                            <a:srgbClr val="00B050"/>
                          </a:solidFill>
                          <a:latin typeface="Nunito" pitchFamily="2" charset="0"/>
                          <a:cs typeface="Hind" panose="020B0604020202020204" charset="0"/>
                        </a:rPr>
                        <a:t>CSSanta</a:t>
                      </a:r>
                      <a:r>
                        <a:rPr lang="it-IT" sz="1100" b="1" dirty="0">
                          <a:solidFill>
                            <a:srgbClr val="00B050"/>
                          </a:solidFill>
                          <a:latin typeface="Nunito" pitchFamily="2" charset="0"/>
                          <a:cs typeface="Hind" panose="020B0604020202020204" charset="0"/>
                        </a:rPr>
                        <a:t> Clara (PT), AE Miguel Torga (PT), ULS (IE)</a:t>
                      </a:r>
                    </a:p>
                    <a:p>
                      <a:pPr marL="0" marR="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100" b="0" i="0" u="none" strike="noStrike" cap="none" baseline="0" dirty="0">
                          <a:solidFill>
                            <a:schemeClr val="tx1"/>
                          </a:solidFill>
                          <a:latin typeface="Nunito" pitchFamily="2" charset="0"/>
                          <a:ea typeface="+mn-ea"/>
                          <a:cs typeface="Hind" panose="020B0604020202020204" charset="0"/>
                          <a:sym typeface="Arial"/>
                        </a:rPr>
                        <a:t>Sending of the </a:t>
                      </a:r>
                      <a:r>
                        <a:rPr lang="en-GB" sz="1100" b="0" i="0" u="none" strike="noStrike" cap="none" baseline="0" noProof="0" dirty="0" err="1" smtClean="0">
                          <a:solidFill>
                            <a:schemeClr val="tx1"/>
                          </a:solidFill>
                          <a:latin typeface="Nunito" pitchFamily="2" charset="0"/>
                          <a:ea typeface="+mn-ea"/>
                          <a:cs typeface="Hind" panose="020B0604020202020204" charset="0"/>
                          <a:sym typeface="Arial"/>
                        </a:rPr>
                        <a:t>Europass</a:t>
                      </a:r>
                      <a:r>
                        <a:rPr lang="en-US" sz="1100" b="0" i="0" u="none" strike="noStrike" cap="none" baseline="0" dirty="0" smtClean="0">
                          <a:solidFill>
                            <a:schemeClr val="tx1"/>
                          </a:solidFill>
                          <a:latin typeface="Nunito" pitchFamily="2" charset="0"/>
                          <a:ea typeface="+mn-ea"/>
                          <a:cs typeface="Hind" panose="020B0604020202020204" charset="0"/>
                          <a:sym typeface="Arial"/>
                        </a:rPr>
                        <a:t> </a:t>
                      </a:r>
                      <a:r>
                        <a:rPr lang="en-US" sz="1100" b="0" i="0" u="none" strike="noStrike" cap="none" baseline="0" dirty="0">
                          <a:solidFill>
                            <a:schemeClr val="tx1"/>
                          </a:solidFill>
                          <a:latin typeface="Nunito" pitchFamily="2" charset="0"/>
                          <a:ea typeface="+mn-ea"/>
                          <a:cs typeface="Hind" panose="020B0604020202020204" charset="0"/>
                          <a:sym typeface="Arial"/>
                        </a:rPr>
                        <a:t>certificates of the participants</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15 </a:t>
                      </a:r>
                      <a:r>
                        <a:rPr lang="it-IT" sz="1100" b="0" i="0" u="none" strike="noStrike" cap="none" baseline="0" dirty="0" smtClean="0">
                          <a:solidFill>
                            <a:schemeClr val="tx1"/>
                          </a:solidFill>
                          <a:latin typeface="Nunito" pitchFamily="2" charset="0"/>
                          <a:ea typeface="+mn-ea"/>
                          <a:cs typeface="Hind" panose="020B0604020202020204" charset="0"/>
                          <a:sym typeface="Arial"/>
                        </a:rPr>
                        <a:t>September 2023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dirty="0">
                        <a:solidFill>
                          <a:srgbClr val="FF0000"/>
                        </a:solidFill>
                        <a:latin typeface="Nunito" pitchFamily="2" charset="0"/>
                        <a:cs typeface="Hind" panose="020B060402020202020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IPB (PT), ULS (IE)</a:t>
                      </a:r>
                    </a:p>
                    <a:p>
                      <a:r>
                        <a:rPr lang="it-IT" sz="1100" b="0" i="0" u="none" strike="noStrike" cap="none" baseline="0" dirty="0">
                          <a:solidFill>
                            <a:schemeClr val="tx1"/>
                          </a:solidFill>
                          <a:latin typeface="Nunito" pitchFamily="2" charset="0"/>
                          <a:ea typeface="+mn-ea"/>
                          <a:cs typeface="Hind" panose="020B0604020202020204" charset="0"/>
                          <a:sym typeface="Arial"/>
                        </a:rPr>
                        <a:t>Define the final version of the table of contents of the online training package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30 September 2023</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5"/>
                  </a:ext>
                </a:extLst>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1492910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dk1"/>
                </a:solidFill>
                <a:latin typeface="Mali"/>
                <a:ea typeface="Mali"/>
                <a:cs typeface="Mali"/>
                <a:sym typeface="Mali"/>
              </a:rPr>
              <a:t>Actions and Deadlines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2050247904"/>
              </p:ext>
            </p:extLst>
          </p:nvPr>
        </p:nvGraphicFramePr>
        <p:xfrm>
          <a:off x="539552" y="771550"/>
          <a:ext cx="8136904" cy="3112472"/>
        </p:xfrm>
        <a:graphic>
          <a:graphicData uri="http://schemas.openxmlformats.org/drawingml/2006/table">
            <a:tbl>
              <a:tblPr firstRow="1" bandRow="1">
                <a:tableStyleId>{69012ECD-51FC-41F1-AA8D-1B2483CD663E}</a:tableStyleId>
              </a:tblPr>
              <a:tblGrid>
                <a:gridCol w="5625213">
                  <a:extLst>
                    <a:ext uri="{9D8B030D-6E8A-4147-A177-3AD203B41FA5}">
                      <a16:colId xmlns="" xmlns:a16="http://schemas.microsoft.com/office/drawing/2014/main" val="20000"/>
                    </a:ext>
                  </a:extLst>
                </a:gridCol>
                <a:gridCol w="1575060">
                  <a:extLst>
                    <a:ext uri="{9D8B030D-6E8A-4147-A177-3AD203B41FA5}">
                      <a16:colId xmlns="" xmlns:a16="http://schemas.microsoft.com/office/drawing/2014/main" val="20001"/>
                    </a:ext>
                  </a:extLst>
                </a:gridCol>
                <a:gridCol w="936631">
                  <a:extLst>
                    <a:ext uri="{9D8B030D-6E8A-4147-A177-3AD203B41FA5}">
                      <a16:colId xmlns="" xmlns:a16="http://schemas.microsoft.com/office/drawing/2014/main" val="20002"/>
                    </a:ext>
                  </a:extLst>
                </a:gridCol>
              </a:tblGrid>
              <a:tr h="370840">
                <a:tc>
                  <a:txBody>
                    <a:bodyPr/>
                    <a:lstStyle/>
                    <a:p>
                      <a:r>
                        <a:rPr lang="it-IT" dirty="0">
                          <a:latin typeface="Nunito" pitchFamily="2" charset="0"/>
                          <a:cs typeface="Hind" panose="020B0604020202020204" charset="0"/>
                        </a:rPr>
                        <a:t>Action</a:t>
                      </a:r>
                    </a:p>
                  </a:txBody>
                  <a:tcPr/>
                </a:tc>
                <a:tc>
                  <a:txBody>
                    <a:bodyPr/>
                    <a:lstStyle/>
                    <a:p>
                      <a:r>
                        <a:rPr lang="it-IT" dirty="0">
                          <a:latin typeface="Nunito" pitchFamily="2" charset="0"/>
                          <a:cs typeface="Hind" panose="020B0604020202020204" charset="0"/>
                        </a:rPr>
                        <a:t>Deadline</a:t>
                      </a:r>
                    </a:p>
                  </a:txBody>
                  <a:tcPr/>
                </a:tc>
                <a:tc>
                  <a:txBody>
                    <a:bodyPr/>
                    <a:lstStyle/>
                    <a:p>
                      <a:r>
                        <a:rPr lang="it-IT" dirty="0">
                          <a:latin typeface="Nunito" pitchFamily="2" charset="0"/>
                          <a:cs typeface="Hind" panose="020B0604020202020204" charset="0"/>
                        </a:rPr>
                        <a:t>Status</a:t>
                      </a: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err="1">
                          <a:solidFill>
                            <a:schemeClr val="tx1"/>
                          </a:solidFill>
                          <a:latin typeface="Nunito" pitchFamily="2" charset="0"/>
                          <a:ea typeface="+mn-ea"/>
                          <a:cs typeface="Hind" panose="020B0604020202020204" charset="0"/>
                          <a:sym typeface="Arial"/>
                        </a:rPr>
                        <a:t>Provide</a:t>
                      </a:r>
                      <a:r>
                        <a:rPr lang="it-IT" sz="1100" b="0" i="0" u="none" strike="noStrike" cap="none" baseline="0" dirty="0">
                          <a:solidFill>
                            <a:schemeClr val="tx1"/>
                          </a:solidFill>
                          <a:latin typeface="Nunito" pitchFamily="2" charset="0"/>
                          <a:ea typeface="+mn-ea"/>
                          <a:cs typeface="Hind" panose="020B0604020202020204" charset="0"/>
                          <a:sym typeface="Arial"/>
                        </a:rPr>
                        <a:t> IPB and ULS with </a:t>
                      </a:r>
                      <a:r>
                        <a:rPr lang="it-IT" sz="1100" b="0" i="0" u="none" strike="noStrike" cap="none" baseline="0" dirty="0" err="1">
                          <a:solidFill>
                            <a:schemeClr val="tx1"/>
                          </a:solidFill>
                          <a:latin typeface="Nunito" pitchFamily="2" charset="0"/>
                          <a:ea typeface="+mn-ea"/>
                          <a:cs typeface="Hind" panose="020B0604020202020204" charset="0"/>
                          <a:sym typeface="Arial"/>
                        </a:rPr>
                        <a:t>examples</a:t>
                      </a:r>
                      <a:r>
                        <a:rPr lang="it-IT" sz="1100" b="0" i="0" u="none" strike="noStrike" cap="none" baseline="0" dirty="0">
                          <a:solidFill>
                            <a:schemeClr val="tx1"/>
                          </a:solidFill>
                          <a:latin typeface="Nunito" pitchFamily="2" charset="0"/>
                          <a:ea typeface="+mn-ea"/>
                          <a:cs typeface="Hind" panose="020B0604020202020204" charset="0"/>
                          <a:sym typeface="Arial"/>
                        </a:rPr>
                        <a:t> of case </a:t>
                      </a:r>
                      <a:r>
                        <a:rPr lang="it-IT" sz="1100" b="0" i="0" u="none" strike="noStrike" cap="none" baseline="0" dirty="0" err="1">
                          <a:solidFill>
                            <a:schemeClr val="tx1"/>
                          </a:solidFill>
                          <a:latin typeface="Nunito" pitchFamily="2" charset="0"/>
                          <a:ea typeface="+mn-ea"/>
                          <a:cs typeface="Hind" panose="020B0604020202020204" charset="0"/>
                          <a:sym typeface="Arial"/>
                        </a:rPr>
                        <a:t>scenarios</a:t>
                      </a:r>
                      <a:r>
                        <a:rPr lang="it-IT" sz="1100" b="0" i="0" u="none" strike="noStrike" cap="none" baseline="0" dirty="0">
                          <a:solidFill>
                            <a:schemeClr val="tx1"/>
                          </a:solidFill>
                          <a:latin typeface="Nunito" pitchFamily="2" charset="0"/>
                          <a:ea typeface="+mn-ea"/>
                          <a:cs typeface="Hind" panose="020B0604020202020204" charset="0"/>
                          <a:sym typeface="Arial"/>
                        </a:rPr>
                        <a:t> for </a:t>
                      </a:r>
                      <a:r>
                        <a:rPr lang="it-IT" sz="1100" b="0" i="0" u="none" strike="noStrike" cap="none" baseline="0" dirty="0" err="1">
                          <a:solidFill>
                            <a:schemeClr val="tx1"/>
                          </a:solidFill>
                          <a:latin typeface="Nunito" pitchFamily="2" charset="0"/>
                          <a:ea typeface="+mn-ea"/>
                          <a:cs typeface="Hind" panose="020B0604020202020204" charset="0"/>
                          <a:sym typeface="Arial"/>
                        </a:rPr>
                        <a:t>modules</a:t>
                      </a:r>
                      <a:r>
                        <a:rPr lang="it-IT" sz="1100" b="0" i="0" u="none" strike="noStrike" cap="none" baseline="0" dirty="0">
                          <a:solidFill>
                            <a:schemeClr val="tx1"/>
                          </a:solidFill>
                          <a:latin typeface="Nunito" pitchFamily="2" charset="0"/>
                          <a:ea typeface="+mn-ea"/>
                          <a:cs typeface="Hind" panose="020B0604020202020204" charset="0"/>
                          <a:sym typeface="Arial"/>
                        </a:rPr>
                        <a:t> 1 and 3</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15 </a:t>
                      </a:r>
                      <a:r>
                        <a:rPr lang="it-IT" sz="1100" b="0" i="0" u="none" strike="noStrike" cap="none" baseline="0" dirty="0" err="1">
                          <a:solidFill>
                            <a:schemeClr val="tx1"/>
                          </a:solidFill>
                          <a:latin typeface="Nunito" pitchFamily="2" charset="0"/>
                          <a:ea typeface="+mn-ea"/>
                          <a:cs typeface="Hind" panose="020B0604020202020204" charset="0"/>
                          <a:sym typeface="Arial"/>
                        </a:rPr>
                        <a:t>October</a:t>
                      </a:r>
                      <a:r>
                        <a:rPr lang="it-IT" sz="1100" b="0" i="0" u="none" strike="noStrike" cap="none" baseline="0" dirty="0">
                          <a:solidFill>
                            <a:schemeClr val="tx1"/>
                          </a:solidFill>
                          <a:latin typeface="Nunito" pitchFamily="2" charset="0"/>
                          <a:ea typeface="+mn-ea"/>
                          <a:cs typeface="Hind" panose="020B0604020202020204" charset="0"/>
                          <a:sym typeface="Arial"/>
                        </a:rPr>
                        <a:t> 2023</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3985631193"/>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IPB (PT), ULS (IE)</a:t>
                      </a:r>
                    </a:p>
                    <a:p>
                      <a:r>
                        <a:rPr lang="it-IT" sz="1100" b="0" i="0" u="none" strike="noStrike" cap="none" baseline="0" dirty="0" smtClean="0">
                          <a:solidFill>
                            <a:schemeClr val="tx1"/>
                          </a:solidFill>
                          <a:latin typeface="Nunito" pitchFamily="2" charset="0"/>
                          <a:ea typeface="+mn-ea"/>
                          <a:cs typeface="Hind" panose="020B0604020202020204" charset="0"/>
                          <a:sym typeface="Arial"/>
                        </a:rPr>
                        <a:t>Produce </a:t>
                      </a:r>
                      <a:r>
                        <a:rPr lang="it-IT" sz="1100" b="0" i="0" u="none" strike="noStrike" cap="none" baseline="0" dirty="0">
                          <a:solidFill>
                            <a:schemeClr val="tx1"/>
                          </a:solidFill>
                          <a:latin typeface="Nunito" pitchFamily="2" charset="0"/>
                          <a:ea typeface="+mn-ea"/>
                          <a:cs typeface="Hind" panose="020B0604020202020204" charset="0"/>
                          <a:sym typeface="Arial"/>
                        </a:rPr>
                        <a:t>the contents </a:t>
                      </a:r>
                      <a:r>
                        <a:rPr lang="it-IT" sz="1100" baseline="0" dirty="0">
                          <a:latin typeface="Nunito" pitchFamily="2" charset="0"/>
                          <a:cs typeface="Hind" panose="020B0604020202020204" charset="0"/>
                        </a:rPr>
                        <a:t>of </a:t>
                      </a:r>
                      <a:r>
                        <a:rPr lang="it-IT" sz="1100" baseline="0" dirty="0" smtClean="0">
                          <a:latin typeface="Nunito" pitchFamily="2" charset="0"/>
                          <a:cs typeface="Hind" panose="020B0604020202020204" charset="0"/>
                        </a:rPr>
                        <a:t>the modules 1 and 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November 2023</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3207044095"/>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Provide IPB and ULS with feedback on the </a:t>
                      </a:r>
                      <a:r>
                        <a:rPr lang="it-IT" sz="1100" baseline="0" dirty="0">
                          <a:latin typeface="Nunito" pitchFamily="2" charset="0"/>
                          <a:cs typeface="Hind" panose="020B0604020202020204" charset="0"/>
                        </a:rPr>
                        <a:t>contents of the </a:t>
                      </a:r>
                      <a:r>
                        <a:rPr lang="it-IT" sz="1100" baseline="0" dirty="0" smtClean="0">
                          <a:latin typeface="Nunito" pitchFamily="2" charset="0"/>
                          <a:cs typeface="Hind" panose="020B0604020202020204" charset="0"/>
                        </a:rPr>
                        <a:t>modules 1 and 3</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15 </a:t>
                      </a:r>
                      <a:r>
                        <a:rPr lang="it-IT" sz="1100" b="0" i="0" u="none" strike="noStrike" cap="none" baseline="0" dirty="0" err="1">
                          <a:solidFill>
                            <a:schemeClr val="tx1"/>
                          </a:solidFill>
                          <a:latin typeface="Nunito" pitchFamily="2" charset="0"/>
                          <a:ea typeface="+mn-ea"/>
                          <a:cs typeface="Hind" panose="020B0604020202020204" charset="0"/>
                          <a:sym typeface="Arial"/>
                        </a:rPr>
                        <a:t>December</a:t>
                      </a:r>
                      <a:r>
                        <a:rPr lang="it-IT" sz="1100" b="0" i="0" u="none" strike="noStrike" cap="none" baseline="0" dirty="0">
                          <a:solidFill>
                            <a:schemeClr val="tx1"/>
                          </a:solidFill>
                          <a:latin typeface="Nunito" pitchFamily="2" charset="0"/>
                          <a:ea typeface="+mn-ea"/>
                          <a:cs typeface="Hind" panose="020B0604020202020204" charset="0"/>
                          <a:sym typeface="Arial"/>
                        </a:rPr>
                        <a:t> 2023</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err="1">
                          <a:solidFill>
                            <a:schemeClr val="tx1"/>
                          </a:solidFill>
                          <a:latin typeface="Nunito" pitchFamily="2" charset="0"/>
                          <a:ea typeface="+mn-ea"/>
                          <a:cs typeface="Hind" panose="020B0604020202020204" charset="0"/>
                          <a:sym typeface="Arial"/>
                        </a:rPr>
                        <a:t>Provide</a:t>
                      </a:r>
                      <a:r>
                        <a:rPr lang="it-IT" sz="1100" b="0" i="0" u="none" strike="noStrike" cap="none" baseline="0" dirty="0">
                          <a:solidFill>
                            <a:schemeClr val="tx1"/>
                          </a:solidFill>
                          <a:latin typeface="Nunito" pitchFamily="2" charset="0"/>
                          <a:ea typeface="+mn-ea"/>
                          <a:cs typeface="Hind" panose="020B0604020202020204" charset="0"/>
                          <a:sym typeface="Arial"/>
                        </a:rPr>
                        <a:t> IPB and ULS with </a:t>
                      </a:r>
                      <a:r>
                        <a:rPr lang="it-IT" sz="1100" b="0" i="0" u="none" strike="noStrike" cap="none" baseline="0" dirty="0" err="1">
                          <a:solidFill>
                            <a:schemeClr val="tx1"/>
                          </a:solidFill>
                          <a:latin typeface="Nunito" pitchFamily="2" charset="0"/>
                          <a:ea typeface="+mn-ea"/>
                          <a:cs typeface="Hind" panose="020B0604020202020204" charset="0"/>
                          <a:sym typeface="Arial"/>
                        </a:rPr>
                        <a:t>examples</a:t>
                      </a:r>
                      <a:r>
                        <a:rPr lang="it-IT" sz="1100" b="0" i="0" u="none" strike="noStrike" cap="none" baseline="0" dirty="0">
                          <a:solidFill>
                            <a:schemeClr val="tx1"/>
                          </a:solidFill>
                          <a:latin typeface="Nunito" pitchFamily="2" charset="0"/>
                          <a:ea typeface="+mn-ea"/>
                          <a:cs typeface="Hind" panose="020B0604020202020204" charset="0"/>
                          <a:sym typeface="Arial"/>
                        </a:rPr>
                        <a:t> of case </a:t>
                      </a:r>
                      <a:r>
                        <a:rPr lang="it-IT" sz="1100" b="0" i="0" u="none" strike="noStrike" cap="none" baseline="0" dirty="0" err="1">
                          <a:solidFill>
                            <a:schemeClr val="tx1"/>
                          </a:solidFill>
                          <a:latin typeface="Nunito" pitchFamily="2" charset="0"/>
                          <a:ea typeface="+mn-ea"/>
                          <a:cs typeface="Hind" panose="020B0604020202020204" charset="0"/>
                          <a:sym typeface="Arial"/>
                        </a:rPr>
                        <a:t>scenarios</a:t>
                      </a:r>
                      <a:r>
                        <a:rPr lang="it-IT" sz="1100" b="0" i="0" u="none" strike="noStrike" cap="none" baseline="0" dirty="0">
                          <a:solidFill>
                            <a:schemeClr val="tx1"/>
                          </a:solidFill>
                          <a:latin typeface="Nunito" pitchFamily="2" charset="0"/>
                          <a:ea typeface="+mn-ea"/>
                          <a:cs typeface="Hind" panose="020B0604020202020204" charset="0"/>
                          <a:sym typeface="Arial"/>
                        </a:rPr>
                        <a:t> for </a:t>
                      </a:r>
                      <a:r>
                        <a:rPr lang="it-IT" sz="1100" b="0" i="0" u="none" strike="noStrike" cap="none" baseline="0" dirty="0" err="1">
                          <a:solidFill>
                            <a:schemeClr val="tx1"/>
                          </a:solidFill>
                          <a:latin typeface="Nunito" pitchFamily="2" charset="0"/>
                          <a:ea typeface="+mn-ea"/>
                          <a:cs typeface="Hind" panose="020B0604020202020204" charset="0"/>
                          <a:sym typeface="Arial"/>
                        </a:rPr>
                        <a:t>modules</a:t>
                      </a:r>
                      <a:r>
                        <a:rPr lang="it-IT" sz="1100" b="0" i="0" u="none" strike="noStrike" cap="none" baseline="0" dirty="0">
                          <a:solidFill>
                            <a:schemeClr val="tx1"/>
                          </a:solidFill>
                          <a:latin typeface="Nunito" pitchFamily="2" charset="0"/>
                          <a:ea typeface="+mn-ea"/>
                          <a:cs typeface="Hind" panose="020B0604020202020204" charset="0"/>
                          <a:sym typeface="Arial"/>
                        </a:rPr>
                        <a:t> 2 and 4</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15 </a:t>
                      </a:r>
                      <a:r>
                        <a:rPr lang="it-IT" sz="1100" b="0" i="0" u="none" strike="noStrike" cap="none" baseline="0" dirty="0" err="1">
                          <a:solidFill>
                            <a:schemeClr val="tx1"/>
                          </a:solidFill>
                          <a:latin typeface="Nunito" pitchFamily="2" charset="0"/>
                          <a:ea typeface="+mn-ea"/>
                          <a:cs typeface="Hind" panose="020B0604020202020204" charset="0"/>
                          <a:sym typeface="Arial"/>
                        </a:rPr>
                        <a:t>December</a:t>
                      </a:r>
                      <a:r>
                        <a:rPr lang="it-IT" sz="1100" b="0" i="0" u="none" strike="noStrike" cap="none" baseline="0" dirty="0">
                          <a:solidFill>
                            <a:schemeClr val="tx1"/>
                          </a:solidFill>
                          <a:latin typeface="Nunito" pitchFamily="2" charset="0"/>
                          <a:ea typeface="+mn-ea"/>
                          <a:cs typeface="Hind" panose="020B0604020202020204" charset="0"/>
                          <a:sym typeface="Arial"/>
                        </a:rPr>
                        <a:t> 2023</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344936298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IPB produces the contents for </a:t>
                      </a:r>
                      <a:r>
                        <a:rPr lang="it-IT" sz="1100" b="0" i="0" u="none" strike="noStrike" cap="none" baseline="0" dirty="0" smtClean="0">
                          <a:solidFill>
                            <a:schemeClr val="tx1"/>
                          </a:solidFill>
                          <a:latin typeface="Nunito" pitchFamily="2" charset="0"/>
                          <a:ea typeface="+mn-ea"/>
                          <a:cs typeface="Hind" panose="020B0604020202020204" charset="0"/>
                          <a:sym typeface="Arial"/>
                        </a:rPr>
                        <a:t>modules 4and 5</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smtClean="0">
                          <a:latin typeface="Nunito" pitchFamily="2" charset="0"/>
                          <a:cs typeface="Hind" panose="020B0604020202020204" charset="0"/>
                        </a:rPr>
                        <a:t>ULS </a:t>
                      </a:r>
                      <a:r>
                        <a:rPr lang="it-IT" sz="1100" baseline="0" dirty="0">
                          <a:latin typeface="Nunito" pitchFamily="2" charset="0"/>
                          <a:cs typeface="Hind" panose="020B0604020202020204" charset="0"/>
                        </a:rPr>
                        <a:t>produces the contents for </a:t>
                      </a:r>
                      <a:r>
                        <a:rPr lang="it-IT" sz="1100" baseline="0" dirty="0" smtClean="0">
                          <a:latin typeface="Nunito" pitchFamily="2" charset="0"/>
                          <a:cs typeface="Hind" panose="020B0604020202020204" charset="0"/>
                        </a:rPr>
                        <a:t>module 2</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15 February2024</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10002"/>
                  </a:ext>
                </a:extLst>
              </a:tr>
              <a:tr h="440392">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a:t>
                      </a:r>
                      <a:r>
                        <a:rPr lang="it-IT" sz="1100" b="0" i="0" u="none" strike="noStrike" cap="none" baseline="0" dirty="0">
                          <a:solidFill>
                            <a:schemeClr val="tx1"/>
                          </a:solidFill>
                          <a:latin typeface="Nunito" pitchFamily="2" charset="0"/>
                          <a:ea typeface="+mn-ea"/>
                          <a:cs typeface="Hind" panose="020B0604020202020204" charset="0"/>
                          <a:sym typeface="Arial"/>
                        </a:rPr>
                        <a:t>Provide IPB and ULS with feedback on the </a:t>
                      </a:r>
                      <a:r>
                        <a:rPr lang="it-IT" sz="1100" baseline="0" dirty="0">
                          <a:latin typeface="Nunito" pitchFamily="2" charset="0"/>
                          <a:cs typeface="Hind" panose="020B0604020202020204" charset="0"/>
                        </a:rPr>
                        <a:t>contents of </a:t>
                      </a:r>
                      <a:r>
                        <a:rPr lang="it-IT" sz="1100" b="0" i="0" u="none" strike="noStrike" cap="none" baseline="0" dirty="0" smtClean="0">
                          <a:solidFill>
                            <a:schemeClr val="tx1"/>
                          </a:solidFill>
                          <a:latin typeface="Nunito" pitchFamily="2" charset="0"/>
                          <a:ea typeface="+mn-ea"/>
                          <a:cs typeface="Hind" panose="020B0604020202020204" charset="0"/>
                          <a:sym typeface="Arial"/>
                        </a:rPr>
                        <a:t>modules 2, 4 and 5</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28 February 2024</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3"/>
                  </a:ext>
                </a:extLst>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4208615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32</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dk1"/>
                </a:solidFill>
                <a:latin typeface="Mali"/>
                <a:ea typeface="Mali"/>
                <a:cs typeface="Mali"/>
                <a:sym typeface="Mali"/>
              </a:rPr>
              <a:t>Actions and Deadlines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2387519654"/>
              </p:ext>
            </p:extLst>
          </p:nvPr>
        </p:nvGraphicFramePr>
        <p:xfrm>
          <a:off x="539552" y="859398"/>
          <a:ext cx="8136904" cy="2504440"/>
        </p:xfrm>
        <a:graphic>
          <a:graphicData uri="http://schemas.openxmlformats.org/drawingml/2006/table">
            <a:tbl>
              <a:tblPr firstRow="1" bandRow="1">
                <a:tableStyleId>{69012ECD-51FC-41F1-AA8D-1B2483CD663E}</a:tableStyleId>
              </a:tblPr>
              <a:tblGrid>
                <a:gridCol w="5625213">
                  <a:extLst>
                    <a:ext uri="{9D8B030D-6E8A-4147-A177-3AD203B41FA5}">
                      <a16:colId xmlns="" xmlns:a16="http://schemas.microsoft.com/office/drawing/2014/main" val="20000"/>
                    </a:ext>
                  </a:extLst>
                </a:gridCol>
                <a:gridCol w="1575060">
                  <a:extLst>
                    <a:ext uri="{9D8B030D-6E8A-4147-A177-3AD203B41FA5}">
                      <a16:colId xmlns="" xmlns:a16="http://schemas.microsoft.com/office/drawing/2014/main" val="20001"/>
                    </a:ext>
                  </a:extLst>
                </a:gridCol>
                <a:gridCol w="936631">
                  <a:extLst>
                    <a:ext uri="{9D8B030D-6E8A-4147-A177-3AD203B41FA5}">
                      <a16:colId xmlns="" xmlns:a16="http://schemas.microsoft.com/office/drawing/2014/main" val="20002"/>
                    </a:ext>
                  </a:extLst>
                </a:gridCol>
              </a:tblGrid>
              <a:tr h="370840">
                <a:tc>
                  <a:txBody>
                    <a:bodyPr/>
                    <a:lstStyle/>
                    <a:p>
                      <a:r>
                        <a:rPr lang="it-IT" dirty="0">
                          <a:latin typeface="Nunito" pitchFamily="2" charset="0"/>
                          <a:cs typeface="Hind" panose="020B0604020202020204" charset="0"/>
                        </a:rPr>
                        <a:t>Action</a:t>
                      </a:r>
                    </a:p>
                  </a:txBody>
                  <a:tcPr/>
                </a:tc>
                <a:tc>
                  <a:txBody>
                    <a:bodyPr/>
                    <a:lstStyle/>
                    <a:p>
                      <a:r>
                        <a:rPr lang="it-IT" dirty="0">
                          <a:latin typeface="Nunito" pitchFamily="2" charset="0"/>
                          <a:cs typeface="Hind" panose="020B0604020202020204" charset="0"/>
                        </a:rPr>
                        <a:t>Deadline</a:t>
                      </a:r>
                    </a:p>
                  </a:txBody>
                  <a:tcPr/>
                </a:tc>
                <a:tc>
                  <a:txBody>
                    <a:bodyPr/>
                    <a:lstStyle/>
                    <a:p>
                      <a:r>
                        <a:rPr lang="it-IT" dirty="0">
                          <a:latin typeface="Nunito" pitchFamily="2" charset="0"/>
                          <a:cs typeface="Hind" panose="020B0604020202020204" charset="0"/>
                        </a:rPr>
                        <a:t>Status</a:t>
                      </a:r>
                    </a:p>
                  </a:txBody>
                  <a:tcP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err="1">
                          <a:solidFill>
                            <a:srgbClr val="00B050"/>
                          </a:solidFill>
                          <a:latin typeface="Nunito" pitchFamily="2" charset="0"/>
                          <a:ea typeface="+mn-ea"/>
                          <a:cs typeface="Hind" panose="020B0604020202020204" charset="0"/>
                          <a:sym typeface="Arial"/>
                        </a:rPr>
                        <a:t>All</a:t>
                      </a:r>
                      <a:r>
                        <a:rPr lang="it-IT" sz="1100" b="1" i="0" u="none" strike="noStrike" cap="none" dirty="0">
                          <a:solidFill>
                            <a:srgbClr val="00B050"/>
                          </a:solidFill>
                          <a:latin typeface="Nunito" pitchFamily="2" charset="0"/>
                          <a:ea typeface="+mn-ea"/>
                          <a:cs typeface="Hind" panose="020B0604020202020204" charset="0"/>
                          <a:sym typeface="Arial"/>
                        </a:rPr>
                        <a:t> Partners</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Online meeting</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6 March 2024 16:00 CET</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425153547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Production of the final version of the first 2 modules</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31 March 2024</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Production of the final version of the last 3 modules</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April 2024</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4251786867"/>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Translation of the first 2 modules into the national languages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15 April 2024</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Translation of the last 3 modules into the national languages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June 2024</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2"/>
                  </a:ext>
                </a:extLst>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3796747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33</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dk1"/>
                </a:solidFill>
                <a:latin typeface="Mali"/>
                <a:ea typeface="Mali"/>
                <a:cs typeface="Mali"/>
                <a:sym typeface="Mali"/>
              </a:rPr>
              <a:t>Actions and Deadlines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2133454630"/>
              </p:ext>
            </p:extLst>
          </p:nvPr>
        </p:nvGraphicFramePr>
        <p:xfrm>
          <a:off x="539552" y="859398"/>
          <a:ext cx="8136904" cy="1986280"/>
        </p:xfrm>
        <a:graphic>
          <a:graphicData uri="http://schemas.openxmlformats.org/drawingml/2006/table">
            <a:tbl>
              <a:tblPr firstRow="1" bandRow="1">
                <a:tableStyleId>{69012ECD-51FC-41F1-AA8D-1B2483CD663E}</a:tableStyleId>
              </a:tblPr>
              <a:tblGrid>
                <a:gridCol w="5625213">
                  <a:extLst>
                    <a:ext uri="{9D8B030D-6E8A-4147-A177-3AD203B41FA5}">
                      <a16:colId xmlns="" xmlns:a16="http://schemas.microsoft.com/office/drawing/2014/main" val="20000"/>
                    </a:ext>
                  </a:extLst>
                </a:gridCol>
                <a:gridCol w="1575060">
                  <a:extLst>
                    <a:ext uri="{9D8B030D-6E8A-4147-A177-3AD203B41FA5}">
                      <a16:colId xmlns="" xmlns:a16="http://schemas.microsoft.com/office/drawing/2014/main" val="20001"/>
                    </a:ext>
                  </a:extLst>
                </a:gridCol>
                <a:gridCol w="936631">
                  <a:extLst>
                    <a:ext uri="{9D8B030D-6E8A-4147-A177-3AD203B41FA5}">
                      <a16:colId xmlns="" xmlns:a16="http://schemas.microsoft.com/office/drawing/2014/main" val="20002"/>
                    </a:ext>
                  </a:extLst>
                </a:gridCol>
              </a:tblGrid>
              <a:tr h="370840">
                <a:tc>
                  <a:txBody>
                    <a:bodyPr/>
                    <a:lstStyle/>
                    <a:p>
                      <a:r>
                        <a:rPr lang="it-IT" dirty="0">
                          <a:latin typeface="Nunito" pitchFamily="2" charset="0"/>
                          <a:cs typeface="Hind" panose="020B0604020202020204" charset="0"/>
                        </a:rPr>
                        <a:t>Action</a:t>
                      </a:r>
                    </a:p>
                  </a:txBody>
                  <a:tcPr/>
                </a:tc>
                <a:tc>
                  <a:txBody>
                    <a:bodyPr/>
                    <a:lstStyle/>
                    <a:p>
                      <a:r>
                        <a:rPr lang="it-IT" dirty="0">
                          <a:latin typeface="Nunito" pitchFamily="2" charset="0"/>
                          <a:cs typeface="Hind" panose="020B0604020202020204" charset="0"/>
                        </a:rPr>
                        <a:t>Deadline</a:t>
                      </a:r>
                    </a:p>
                  </a:txBody>
                  <a:tcPr/>
                </a:tc>
                <a:tc>
                  <a:txBody>
                    <a:bodyPr/>
                    <a:lstStyle/>
                    <a:p>
                      <a:r>
                        <a:rPr lang="it-IT" dirty="0">
                          <a:latin typeface="Nunito" pitchFamily="2" charset="0"/>
                          <a:cs typeface="Hind" panose="020B0604020202020204" charset="0"/>
                        </a:rPr>
                        <a:t>Status</a:t>
                      </a: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Test of the online training package</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October 2024</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a:latin typeface="Nunito" pitchFamily="2" charset="0"/>
                          <a:cs typeface="Hind" panose="020B0604020202020204" charset="0"/>
                        </a:rPr>
                        <a:t>Collect 20 evaluation questionnaires from the representatives of the target groups</a:t>
                      </a:r>
                      <a:endParaRPr lang="en-US" sz="1100" baseline="0" dirty="0">
                        <a:latin typeface="Nunito" pitchFamily="2" charset="0"/>
                        <a:cs typeface="Hind" panose="020B0604020202020204" charset="0"/>
                      </a:endParaRP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aseline="0" dirty="0">
                          <a:latin typeface="Nunito" pitchFamily="2" charset="0"/>
                          <a:cs typeface="Hind" panose="020B0604020202020204" charset="0"/>
                        </a:rPr>
                        <a:t>Sending of the National Testing Report</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a:latin typeface="Nunito" pitchFamily="2" charset="0"/>
                          <a:cs typeface="Hind" panose="020B0604020202020204" charset="0"/>
                        </a:rPr>
                        <a:t>Send the declaration of the target groups involvement</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November 2024</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baseline="0" dirty="0">
                          <a:solidFill>
                            <a:srgbClr val="00B050"/>
                          </a:solidFill>
                          <a:latin typeface="Nunito" pitchFamily="2" charset="0"/>
                          <a:cs typeface="Hind" panose="020B0604020202020204" charset="0"/>
                        </a:rPr>
                        <a:t>Pixel (IT)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aseline="0" dirty="0">
                          <a:latin typeface="Nunito" pitchFamily="2" charset="0"/>
                          <a:cs typeface="Hind" panose="020B0604020202020204" charset="0"/>
                        </a:rPr>
                        <a:t>Production of Transnational Testing Reports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December 2024</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10005"/>
                  </a:ext>
                </a:extLst>
              </a:tr>
            </a:tbl>
          </a:graphicData>
        </a:graphic>
      </p:graphicFrame>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WP3 - Online Training Package</a:t>
            </a:r>
          </a:p>
        </p:txBody>
      </p:sp>
    </p:spTree>
    <p:extLst>
      <p:ext uri="{BB962C8B-B14F-4D97-AF65-F5344CB8AC3E}">
        <p14:creationId xmlns:p14="http://schemas.microsoft.com/office/powerpoint/2010/main" val="1419622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755576" y="1563638"/>
            <a:ext cx="7485900" cy="655744"/>
          </a:xfrm>
          <a:prstGeom prst="rect">
            <a:avLst/>
          </a:prstGeom>
        </p:spPr>
        <p:txBody>
          <a:bodyPr spcFirstLastPara="1" wrap="square" lIns="0" tIns="0" rIns="0" bIns="0" anchor="b" anchorCtr="0">
            <a:noAutofit/>
          </a:bodyPr>
          <a:lstStyle/>
          <a:p>
            <a:pPr marL="1522413" lvl="0" indent="-1522413"/>
            <a:r>
              <a:rPr lang="en-US" sz="3600" dirty="0"/>
              <a:t>WP4 - Digital Portfolio</a:t>
            </a:r>
            <a:br>
              <a:rPr lang="en-US" sz="3600" dirty="0"/>
            </a:br>
            <a:r>
              <a:rPr lang="en-US" sz="3600" dirty="0"/>
              <a:t> Management System</a:t>
            </a:r>
            <a:endParaRPr sz="3600" dirty="0"/>
          </a:p>
        </p:txBody>
      </p:sp>
      <p:grpSp>
        <p:nvGrpSpPr>
          <p:cNvPr id="793" name="Google Shape;793;p18"/>
          <p:cNvGrpSpPr/>
          <p:nvPr/>
        </p:nvGrpSpPr>
        <p:grpSpPr>
          <a:xfrm rot="5400000">
            <a:off x="813176" y="792638"/>
            <a:ext cx="792091" cy="1252951"/>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9407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35</a:t>
            </a:fld>
            <a:endParaRPr/>
          </a:p>
        </p:txBody>
      </p:sp>
      <p:sp>
        <p:nvSpPr>
          <p:cNvPr id="11" name="Google Shape;1146;p43"/>
          <p:cNvSpPr txBox="1">
            <a:spLocks/>
          </p:cNvSpPr>
          <p:nvPr/>
        </p:nvSpPr>
        <p:spPr>
          <a:xfrm>
            <a:off x="829000" y="239042"/>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dk1"/>
                </a:solidFill>
                <a:latin typeface="Mali"/>
                <a:ea typeface="Mali"/>
                <a:cs typeface="Mali"/>
                <a:sym typeface="Mali"/>
              </a:rPr>
              <a:t>Activities and Results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e 5"/>
          <p:cNvGraphicFramePr>
            <a:graphicFrameLocks noGrp="1"/>
          </p:cNvGraphicFramePr>
          <p:nvPr>
            <p:extLst>
              <p:ext uri="{D42A27DB-BD31-4B8C-83A1-F6EECF244321}">
                <p14:modId xmlns:p14="http://schemas.microsoft.com/office/powerpoint/2010/main" val="4262534038"/>
              </p:ext>
            </p:extLst>
          </p:nvPr>
        </p:nvGraphicFramePr>
        <p:xfrm>
          <a:off x="827584" y="999219"/>
          <a:ext cx="7416824" cy="2952685"/>
        </p:xfrm>
        <a:graphic>
          <a:graphicData uri="http://schemas.openxmlformats.org/drawingml/2006/table">
            <a:tbl>
              <a:tblPr firstRow="1" bandRow="1">
                <a:tableStyleId>{69012ECD-51FC-41F1-AA8D-1B2483CD663E}</a:tableStyleId>
              </a:tblPr>
              <a:tblGrid>
                <a:gridCol w="3528392">
                  <a:extLst>
                    <a:ext uri="{9D8B030D-6E8A-4147-A177-3AD203B41FA5}">
                      <a16:colId xmlns="" xmlns:a16="http://schemas.microsoft.com/office/drawing/2014/main" val="20000"/>
                    </a:ext>
                  </a:extLst>
                </a:gridCol>
                <a:gridCol w="3888432">
                  <a:extLst>
                    <a:ext uri="{9D8B030D-6E8A-4147-A177-3AD203B41FA5}">
                      <a16:colId xmlns="" xmlns:a16="http://schemas.microsoft.com/office/drawing/2014/main" val="20001"/>
                    </a:ext>
                  </a:extLst>
                </a:gridCol>
              </a:tblGrid>
              <a:tr h="216024">
                <a:tc>
                  <a:txBody>
                    <a:bodyPr/>
                    <a:lstStyle/>
                    <a:p>
                      <a:r>
                        <a:rPr lang="it-IT" dirty="0">
                          <a:solidFill>
                            <a:schemeClr val="bg1"/>
                          </a:solidFill>
                          <a:latin typeface="DM Sans" pitchFamily="2" charset="0"/>
                        </a:rPr>
                        <a:t>Activities</a:t>
                      </a:r>
                    </a:p>
                  </a:txBody>
                  <a:tcPr/>
                </a:tc>
                <a:tc>
                  <a:txBody>
                    <a:bodyPr/>
                    <a:lstStyle/>
                    <a:p>
                      <a:r>
                        <a:rPr lang="it-IT" dirty="0">
                          <a:solidFill>
                            <a:schemeClr val="bg1"/>
                          </a:solidFill>
                          <a:latin typeface="DM Sans" pitchFamily="2" charset="0"/>
                        </a:rPr>
                        <a:t>Results</a:t>
                      </a:r>
                    </a:p>
                  </a:txBody>
                  <a:tcPr/>
                </a:tc>
                <a:extLst>
                  <a:ext uri="{0D108BD9-81ED-4DB2-BD59-A6C34878D82A}">
                    <a16:rowId xmlns="" xmlns:a16="http://schemas.microsoft.com/office/drawing/2014/main" val="10000"/>
                  </a:ext>
                </a:extLst>
              </a:tr>
              <a:tr h="370840">
                <a:tc>
                  <a:txBody>
                    <a:bodyPr/>
                    <a:lstStyle/>
                    <a:p>
                      <a:pPr algn="just">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1 – Planning</a:t>
                      </a:r>
                    </a:p>
                  </a:txBody>
                  <a:tcPr marL="68580" marR="68580" marT="0" marB="0"/>
                </a:tc>
                <a:tc>
                  <a:txBody>
                    <a:bodyPr/>
                    <a:lstStyle/>
                    <a:p>
                      <a:pPr>
                        <a:lnSpc>
                          <a:spcPct val="115000"/>
                        </a:lnSpc>
                        <a:spcAft>
                          <a:spcPts val="0"/>
                        </a:spcAft>
                      </a:pPr>
                      <a:r>
                        <a:rPr lang="en-US" sz="900" dirty="0">
                          <a:effectLst/>
                          <a:latin typeface="Nunito" pitchFamily="2" charset="0"/>
                          <a:ea typeface="Calibri"/>
                          <a:cs typeface="Times New Roman"/>
                        </a:rPr>
                        <a:t>Availability of:</a:t>
                      </a:r>
                      <a:endParaRPr lang="en-US" sz="1100" dirty="0">
                        <a:effectLst/>
                        <a:latin typeface="Nunito" pitchFamily="2" charset="0"/>
                        <a:ea typeface="Calibri"/>
                        <a:cs typeface="Times New Roman"/>
                      </a:endParaRPr>
                    </a:p>
                    <a:p>
                      <a:pPr marL="179388" lvl="0" indent="-179388">
                        <a:lnSpc>
                          <a:spcPct val="115000"/>
                        </a:lnSpc>
                        <a:spcAft>
                          <a:spcPts val="0"/>
                        </a:spcAft>
                        <a:buFont typeface="Symbol"/>
                        <a:buChar char=""/>
                      </a:pPr>
                      <a:r>
                        <a:rPr lang="en-US" sz="900" b="0" i="0" u="none" strike="noStrike" cap="none" dirty="0">
                          <a:solidFill>
                            <a:schemeClr val="tx1"/>
                          </a:solidFill>
                          <a:effectLst/>
                          <a:latin typeface="Nunito" pitchFamily="2" charset="0"/>
                          <a:ea typeface="Calibri"/>
                          <a:cs typeface="Times New Roman"/>
                          <a:sym typeface="Arial"/>
                        </a:rPr>
                        <a:t>Calendar of activities</a:t>
                      </a:r>
                    </a:p>
                    <a:p>
                      <a:pPr marL="179388" lvl="0" indent="-179388">
                        <a:lnSpc>
                          <a:spcPct val="115000"/>
                        </a:lnSpc>
                        <a:spcAft>
                          <a:spcPts val="0"/>
                        </a:spcAft>
                        <a:buFont typeface="Symbol"/>
                        <a:buChar char=""/>
                      </a:pPr>
                      <a:r>
                        <a:rPr lang="en-US" sz="900" b="0" i="0" u="none" strike="noStrike" cap="none" dirty="0">
                          <a:solidFill>
                            <a:schemeClr val="tx1"/>
                          </a:solidFill>
                          <a:effectLst/>
                          <a:latin typeface="Nunito" pitchFamily="2" charset="0"/>
                          <a:ea typeface="Calibri"/>
                          <a:cs typeface="Times New Roman"/>
                          <a:sym typeface="Arial"/>
                        </a:rPr>
                        <a:t>Templates and tools</a:t>
                      </a:r>
                    </a:p>
                  </a:txBody>
                  <a:tcPr marL="68580" marR="68580" marT="0" marB="0"/>
                </a:tc>
                <a:extLst>
                  <a:ext uri="{0D108BD9-81ED-4DB2-BD59-A6C34878D82A}">
                    <a16:rowId xmlns="" xmlns:a16="http://schemas.microsoft.com/office/drawing/2014/main" val="10001"/>
                  </a:ext>
                </a:extLst>
              </a:tr>
              <a:tr h="370840">
                <a:tc>
                  <a:txBody>
                    <a:bodyPr/>
                    <a:lstStyle/>
                    <a:p>
                      <a:pPr algn="just">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2 – Proposal, discussion and approval of the Digital Portfolio Management System (DPMS) technical structure</a:t>
                      </a:r>
                    </a:p>
                  </a:txBody>
                  <a:tcPr marL="68580" marR="68580" marT="0" marB="0"/>
                </a:tc>
                <a:tc>
                  <a:txBody>
                    <a:bodyPr/>
                    <a:lstStyle/>
                    <a:p>
                      <a:pPr marL="179388" marR="0" lvl="0" indent="-179388" algn="l" defTabSz="914400" rtl="0" eaLnBrk="1" fontAlgn="auto" latinLnBrk="0" hangingPunct="1">
                        <a:lnSpc>
                          <a:spcPct val="115000"/>
                        </a:lnSpc>
                        <a:spcBef>
                          <a:spcPts val="0"/>
                        </a:spcBef>
                        <a:spcAft>
                          <a:spcPts val="0"/>
                        </a:spcAft>
                        <a:buClr>
                          <a:srgbClr val="000000"/>
                        </a:buClr>
                        <a:buSzTx/>
                        <a:buFont typeface="Symbol"/>
                        <a:buChar char=""/>
                        <a:tabLst/>
                        <a:defRPr/>
                      </a:pPr>
                      <a:r>
                        <a:rPr lang="en-US" sz="900" b="0" i="0" u="none" strike="noStrike" cap="none" dirty="0">
                          <a:solidFill>
                            <a:schemeClr val="tx1"/>
                          </a:solidFill>
                          <a:effectLst/>
                          <a:latin typeface="Nunito" pitchFamily="2" charset="0"/>
                          <a:ea typeface="Calibri"/>
                          <a:cs typeface="Times New Roman"/>
                          <a:sym typeface="Arial"/>
                        </a:rPr>
                        <a:t>1 participant per partner in the transnational meeting</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Availability of the description of technical structure of the DPMS including 3 areas: managers, teachers, and families</a:t>
                      </a:r>
                    </a:p>
                  </a:txBody>
                  <a:tcPr marL="68580" marR="68580" marT="0" marB="0"/>
                </a:tc>
                <a:extLst>
                  <a:ext uri="{0D108BD9-81ED-4DB2-BD59-A6C34878D82A}">
                    <a16:rowId xmlns="" xmlns:a16="http://schemas.microsoft.com/office/drawing/2014/main" val="10002"/>
                  </a:ext>
                </a:extLst>
              </a:tr>
              <a:tr h="236952">
                <a:tc>
                  <a:txBody>
                    <a:bodyPr/>
                    <a:lstStyle/>
                    <a:p>
                      <a:pPr algn="just">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3 – Creation of the Case studies materials</a:t>
                      </a:r>
                    </a:p>
                  </a:txBody>
                  <a:tcPr marL="68580" marR="68580" marT="0" marB="0"/>
                </a:tc>
                <a:tc>
                  <a:txBody>
                    <a:bodyPr/>
                    <a:lstStyle/>
                    <a:p>
                      <a:pPr>
                        <a:lnSpc>
                          <a:spcPct val="115000"/>
                        </a:lnSpc>
                        <a:spcAft>
                          <a:spcPts val="0"/>
                        </a:spcAft>
                      </a:pPr>
                      <a:r>
                        <a:rPr lang="en-US" sz="900" b="0" i="0" u="none" strike="noStrike" cap="none" dirty="0">
                          <a:solidFill>
                            <a:schemeClr val="tx1"/>
                          </a:solidFill>
                          <a:effectLst/>
                          <a:latin typeface="Nunito" pitchFamily="2" charset="0"/>
                          <a:ea typeface="Calibri"/>
                          <a:cs typeface="Times New Roman"/>
                          <a:sym typeface="Arial"/>
                        </a:rPr>
                        <a:t>Availability of 10 case studies (2 per country, 4 for Portugal)</a:t>
                      </a:r>
                    </a:p>
                  </a:txBody>
                  <a:tcPr marL="68580" marR="68580" marT="0" marB="0"/>
                </a:tc>
                <a:extLst>
                  <a:ext uri="{0D108BD9-81ED-4DB2-BD59-A6C34878D82A}">
                    <a16:rowId xmlns="" xmlns:a16="http://schemas.microsoft.com/office/drawing/2014/main" val="10003"/>
                  </a:ext>
                </a:extLst>
              </a:tr>
              <a:tr h="226152">
                <a:tc>
                  <a:txBody>
                    <a:bodyPr/>
                    <a:lstStyle/>
                    <a:p>
                      <a:pPr algn="just">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4 – Creation and debugging of the DPMS</a:t>
                      </a:r>
                    </a:p>
                  </a:txBody>
                  <a:tcPr marL="68580" marR="68580" marT="0" marB="0"/>
                </a:tc>
                <a:tc>
                  <a:txBody>
                    <a:bodyPr/>
                    <a:lstStyle/>
                    <a:p>
                      <a:pPr>
                        <a:lnSpc>
                          <a:spcPct val="115000"/>
                        </a:lnSpc>
                        <a:spcAft>
                          <a:spcPts val="0"/>
                        </a:spcAft>
                      </a:pPr>
                      <a:r>
                        <a:rPr lang="en-US" sz="900" b="0" i="0" u="none" strike="noStrike" cap="none">
                          <a:solidFill>
                            <a:schemeClr val="tx1"/>
                          </a:solidFill>
                          <a:effectLst/>
                          <a:latin typeface="Nunito" pitchFamily="2" charset="0"/>
                          <a:ea typeface="Calibri"/>
                          <a:cs typeface="Times New Roman"/>
                          <a:sym typeface="Arial"/>
                        </a:rPr>
                        <a:t>Availability of the debugged section of the DPMS</a:t>
                      </a:r>
                    </a:p>
                  </a:txBody>
                  <a:tcPr marL="68580" marR="68580" marT="0" marB="0"/>
                </a:tc>
                <a:extLst>
                  <a:ext uri="{0D108BD9-81ED-4DB2-BD59-A6C34878D82A}">
                    <a16:rowId xmlns="" xmlns:a16="http://schemas.microsoft.com/office/drawing/2014/main" val="10004"/>
                  </a:ext>
                </a:extLst>
              </a:tr>
              <a:tr h="370840">
                <a:tc>
                  <a:txBody>
                    <a:bodyPr/>
                    <a:lstStyle/>
                    <a:p>
                      <a:pPr algn="just">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5 – Uploading of the case studies on the DPMS</a:t>
                      </a:r>
                    </a:p>
                  </a:txBody>
                  <a:tcPr marL="68580" marR="68580" marT="0" marB="0"/>
                </a:tc>
                <a:tc>
                  <a:txBody>
                    <a:bodyPr/>
                    <a:lstStyle/>
                    <a:p>
                      <a:pPr>
                        <a:lnSpc>
                          <a:spcPct val="115000"/>
                        </a:lnSpc>
                        <a:spcAft>
                          <a:spcPts val="0"/>
                        </a:spcAft>
                      </a:pPr>
                      <a:r>
                        <a:rPr lang="en-US" sz="900" b="0" i="0" u="none" strike="noStrike" cap="none" dirty="0">
                          <a:solidFill>
                            <a:schemeClr val="tx1"/>
                          </a:solidFill>
                          <a:effectLst/>
                          <a:latin typeface="Nunito" pitchFamily="2" charset="0"/>
                          <a:ea typeface="Calibri"/>
                          <a:cs typeface="Times New Roman"/>
                          <a:sym typeface="Arial"/>
                        </a:rPr>
                        <a:t>Availability on the DPMS of 5 exemplary case studies per country (10 for Portugal)</a:t>
                      </a:r>
                    </a:p>
                  </a:txBody>
                  <a:tcPr marL="68580" marR="68580" marT="0" marB="0"/>
                </a:tc>
                <a:extLst>
                  <a:ext uri="{0D108BD9-81ED-4DB2-BD59-A6C34878D82A}">
                    <a16:rowId xmlns="" xmlns:a16="http://schemas.microsoft.com/office/drawing/2014/main" val="10005"/>
                  </a:ext>
                </a:extLst>
              </a:tr>
              <a:tr h="370840">
                <a:tc>
                  <a:txBody>
                    <a:bodyPr/>
                    <a:lstStyle/>
                    <a:p>
                      <a:pPr algn="just">
                        <a:lnSpc>
                          <a:spcPct val="115000"/>
                        </a:lnSpc>
                        <a:spcAft>
                          <a:spcPts val="0"/>
                        </a:spcAft>
                      </a:pPr>
                      <a:r>
                        <a:rPr lang="en-US" sz="1050" b="0" i="0" u="none" strike="noStrike" cap="none" dirty="0">
                          <a:solidFill>
                            <a:schemeClr val="tx1"/>
                          </a:solidFill>
                          <a:effectLst/>
                          <a:latin typeface="Nunito" pitchFamily="2" charset="0"/>
                          <a:ea typeface="Calibri"/>
                          <a:cs typeface="Times New Roman"/>
                          <a:sym typeface="Arial"/>
                        </a:rPr>
                        <a:t>6 – Testing activities</a:t>
                      </a:r>
                    </a:p>
                  </a:txBody>
                  <a:tcPr marL="68580" marR="68580" marT="0" marB="0"/>
                </a:tc>
                <a:tc>
                  <a:txBody>
                    <a:bodyPr/>
                    <a:lstStyle/>
                    <a:p>
                      <a:pPr marL="0" marR="0" lvl="0" indent="0" algn="l" rtl="0">
                        <a:lnSpc>
                          <a:spcPct val="115000"/>
                        </a:lnSpc>
                        <a:spcBef>
                          <a:spcPts val="0"/>
                        </a:spcBef>
                        <a:spcAft>
                          <a:spcPts val="0"/>
                        </a:spcAft>
                        <a:buClr>
                          <a:srgbClr val="000000"/>
                        </a:buClr>
                        <a:buFont typeface="Symbol"/>
                        <a:buNone/>
                      </a:pPr>
                      <a:r>
                        <a:rPr lang="en-US" sz="900" b="0" i="0" u="none" strike="noStrike" cap="none" dirty="0">
                          <a:solidFill>
                            <a:schemeClr val="tx1"/>
                          </a:solidFill>
                          <a:effectLst/>
                          <a:latin typeface="Nunito" pitchFamily="2" charset="0"/>
                          <a:ea typeface="Calibri"/>
                          <a:cs typeface="Times New Roman"/>
                          <a:sym typeface="Arial"/>
                        </a:rPr>
                        <a:t>Testing of the handbook with 20 childhood educators and kindergarten teachers per country (40 for Portugal)</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Availability of 4 national evaluation reports</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Availability of 1 transnational evaluation report</a:t>
                      </a:r>
                    </a:p>
                    <a:p>
                      <a:pPr marL="179388" marR="0" lvl="0" indent="-179388" algn="l" rtl="0">
                        <a:lnSpc>
                          <a:spcPct val="115000"/>
                        </a:lnSpc>
                        <a:spcBef>
                          <a:spcPts val="0"/>
                        </a:spcBef>
                        <a:spcAft>
                          <a:spcPts val="0"/>
                        </a:spcAft>
                        <a:buClr>
                          <a:srgbClr val="000000"/>
                        </a:buClr>
                        <a:buFont typeface="Symbol"/>
                        <a:buChar char=""/>
                      </a:pPr>
                      <a:r>
                        <a:rPr lang="en-US" sz="900" b="0" i="0" u="none" strike="noStrike" cap="none" dirty="0">
                          <a:solidFill>
                            <a:schemeClr val="tx1"/>
                          </a:solidFill>
                          <a:effectLst/>
                          <a:latin typeface="Nunito" pitchFamily="2" charset="0"/>
                          <a:ea typeface="Calibri"/>
                          <a:cs typeface="Times New Roman"/>
                          <a:sym typeface="Arial"/>
                        </a:rPr>
                        <a:t>Availability of 1 target group involvement declaration per country</a:t>
                      </a:r>
                    </a:p>
                  </a:txBody>
                  <a:tcPr marL="68580" marR="68580" marT="0" marB="0"/>
                </a:tc>
                <a:extLst>
                  <a:ext uri="{0D108BD9-81ED-4DB2-BD59-A6C34878D82A}">
                    <a16:rowId xmlns="" xmlns:a16="http://schemas.microsoft.com/office/drawing/2014/main" val="10006"/>
                  </a:ext>
                </a:extLst>
              </a:tr>
            </a:tbl>
          </a:graphicData>
        </a:graphic>
      </p:graphicFrame>
      <p:sp>
        <p:nvSpPr>
          <p:cNvPr id="7"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1987877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7074"/>
            <a:ext cx="6902100" cy="460500"/>
          </a:xfrm>
          <a:prstGeom prst="rect">
            <a:avLst/>
          </a:prstGeom>
        </p:spPr>
        <p:txBody>
          <a:bodyPr spcFirstLastPara="1" wrap="square" lIns="0" tIns="0" rIns="0" bIns="0" anchor="b" anchorCtr="0">
            <a:noAutofit/>
          </a:bodyPr>
          <a:lstStyle/>
          <a:p>
            <a:pPr lvl="0"/>
            <a:r>
              <a:rPr lang="en-US" sz="2400" dirty="0"/>
              <a:t>1 – Planning of the activities</a:t>
            </a:r>
          </a:p>
        </p:txBody>
      </p:sp>
      <p:sp>
        <p:nvSpPr>
          <p:cNvPr id="776" name="Google Shape;776;p16"/>
          <p:cNvSpPr txBox="1">
            <a:spLocks noGrp="1"/>
          </p:cNvSpPr>
          <p:nvPr>
            <p:ph type="body" idx="1"/>
          </p:nvPr>
        </p:nvSpPr>
        <p:spPr>
          <a:xfrm>
            <a:off x="829000" y="1131590"/>
            <a:ext cx="6767336" cy="3240360"/>
          </a:xfrm>
          <a:prstGeom prst="rect">
            <a:avLst/>
          </a:prstGeom>
        </p:spPr>
        <p:txBody>
          <a:bodyPr spcFirstLastPara="1" wrap="square" lIns="0" tIns="0" rIns="0" bIns="0" anchor="t" anchorCtr="0">
            <a:noAutofit/>
          </a:bodyPr>
          <a:lstStyle/>
          <a:p>
            <a:pPr marL="171450" lvl="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a:t>
            </a:r>
            <a:r>
              <a:rPr lang="it-IT" sz="1200" dirty="0"/>
              <a:t> should create a </a:t>
            </a:r>
            <a:r>
              <a:rPr lang="it-IT" sz="1200" b="1" dirty="0"/>
              <a:t>working group</a:t>
            </a:r>
            <a:r>
              <a:rPr lang="it-IT" sz="1200" dirty="0"/>
              <a:t> </a:t>
            </a:r>
            <a:r>
              <a:rPr lang="en-US" sz="1200" dirty="0"/>
              <a:t>involving in the contents creation:</a:t>
            </a:r>
          </a:p>
          <a:p>
            <a:pPr marL="628650" lvl="1" indent="-171450">
              <a:buClr>
                <a:schemeClr val="dk1"/>
              </a:buClr>
              <a:buSzPts val="1100"/>
              <a:buFont typeface="Arial" panose="020B0604020202020204" pitchFamily="34" charset="0"/>
              <a:buChar char="•"/>
            </a:pPr>
            <a:r>
              <a:rPr lang="en-US" sz="1200" dirty="0"/>
              <a:t>The director or a representative of the managerial staff who will ensure that the handbook contents are </a:t>
            </a:r>
            <a:r>
              <a:rPr lang="en-US" sz="1200" dirty="0" err="1"/>
              <a:t>recognised</a:t>
            </a:r>
            <a:r>
              <a:rPr lang="en-US" sz="1200" dirty="0"/>
              <a:t> and accepted by the kindergarten</a:t>
            </a:r>
          </a:p>
          <a:p>
            <a:pPr marL="628650" lvl="1" indent="-171450">
              <a:spcBef>
                <a:spcPts val="0"/>
              </a:spcBef>
              <a:buClr>
                <a:schemeClr val="dk1"/>
              </a:buClr>
              <a:buSzPts val="1100"/>
              <a:buFont typeface="Arial" panose="020B0604020202020204" pitchFamily="34" charset="0"/>
              <a:buChar char="•"/>
            </a:pPr>
            <a:r>
              <a:rPr lang="en-US" sz="1200" dirty="0"/>
              <a:t>5 Early childhood educators who will have an active role in supporting the experts of IPB, ULS and in adapting the pedagogic and methodological contents to the specific needs of educators</a:t>
            </a:r>
          </a:p>
          <a:p>
            <a:pPr marL="182563" lvl="1" indent="0">
              <a:spcBef>
                <a:spcPts val="0"/>
              </a:spcBef>
              <a:buClr>
                <a:schemeClr val="dk1"/>
              </a:buClr>
              <a:buSzPts val="1100"/>
              <a:buNone/>
            </a:pPr>
            <a:endParaRPr lang="it-IT" sz="1200" i="1" dirty="0">
              <a:solidFill>
                <a:schemeClr val="tx1"/>
              </a:solidFill>
              <a:latin typeface="Nunito" pitchFamily="2" charset="0"/>
            </a:endParaRPr>
          </a:p>
          <a:p>
            <a:pPr marL="182563" lvl="1" indent="0">
              <a:spcBef>
                <a:spcPts val="0"/>
              </a:spcBef>
              <a:buClr>
                <a:schemeClr val="dk1"/>
              </a:buClr>
              <a:buSzPts val="1100"/>
              <a:buNone/>
            </a:pPr>
            <a:r>
              <a:rPr lang="it-IT" sz="1200" i="1" dirty="0">
                <a:solidFill>
                  <a:schemeClr val="tx1"/>
                </a:solidFill>
                <a:latin typeface="Nunito" pitchFamily="2" charset="0"/>
              </a:rPr>
              <a:t>Template: WP4.F- Target Group involvement declaration</a:t>
            </a:r>
          </a:p>
          <a:p>
            <a:pPr marL="171450" indent="-171450">
              <a:spcBef>
                <a:spcPts val="0"/>
              </a:spcBef>
              <a:buClr>
                <a:schemeClr val="dk1"/>
              </a:buClr>
              <a:buSzPts val="1100"/>
              <a:buFont typeface="Arial" panose="020B0604020202020204" pitchFamily="34" charset="0"/>
              <a:buChar char="•"/>
            </a:pPr>
            <a:endParaRPr lang="it-IT" sz="1200" dirty="0"/>
          </a:p>
          <a:p>
            <a:pPr marL="171450" lvl="0" indent="-171450">
              <a:spcBef>
                <a:spcPts val="1000"/>
              </a:spcBef>
              <a:buClr>
                <a:schemeClr val="dk1"/>
              </a:buClr>
              <a:buSzPts val="1100"/>
              <a:buFont typeface="Arial" panose="020B0604020202020204" pitchFamily="34" charset="0"/>
              <a:buChar char="•"/>
            </a:pPr>
            <a:r>
              <a:rPr lang="it-IT" sz="1200" dirty="0"/>
              <a:t>IPB (PT) and ULS (IE) should create a </a:t>
            </a:r>
            <a:r>
              <a:rPr lang="it-IT" sz="1200" b="1" dirty="0"/>
              <a:t>working group</a:t>
            </a:r>
            <a:r>
              <a:rPr lang="it-IT" sz="1200" dirty="0"/>
              <a:t> </a:t>
            </a:r>
            <a:r>
              <a:rPr lang="en-US" sz="1200" dirty="0"/>
              <a:t>involving 4 experts/lecturers/researchers in the contents creation</a:t>
            </a:r>
          </a:p>
          <a:p>
            <a:pPr marL="182563" indent="0">
              <a:spcBef>
                <a:spcPts val="1000"/>
              </a:spcBef>
              <a:buClr>
                <a:schemeClr val="dk1"/>
              </a:buClr>
              <a:buSzPts val="1100"/>
              <a:buNone/>
            </a:pPr>
            <a:r>
              <a:rPr lang="it-IT" sz="1200" i="1" dirty="0">
                <a:solidFill>
                  <a:schemeClr val="tx1"/>
                </a:solidFill>
                <a:latin typeface="Nunito" pitchFamily="2" charset="0"/>
              </a:rPr>
              <a:t>Template: WP4.F - Target Group involvement declaration</a:t>
            </a: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36</a:t>
            </a:fld>
            <a:endParaRPr/>
          </a:p>
        </p:txBody>
      </p:sp>
      <p:sp>
        <p:nvSpPr>
          <p:cNvPr id="6"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2351125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611560" y="527074"/>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2 – DPMS technical structure</a:t>
            </a:r>
          </a:p>
        </p:txBody>
      </p:sp>
      <p:sp>
        <p:nvSpPr>
          <p:cNvPr id="776" name="Google Shape;776;p16"/>
          <p:cNvSpPr txBox="1">
            <a:spLocks noGrp="1"/>
          </p:cNvSpPr>
          <p:nvPr>
            <p:ph type="body" idx="1"/>
          </p:nvPr>
        </p:nvSpPr>
        <p:spPr>
          <a:xfrm>
            <a:off x="829000" y="1131590"/>
            <a:ext cx="6767336" cy="3420900"/>
          </a:xfrm>
          <a:prstGeom prst="rect">
            <a:avLst/>
          </a:prstGeom>
        </p:spPr>
        <p:txBody>
          <a:bodyPr spcFirstLastPara="1" wrap="square" lIns="0" tIns="0" rIns="0" bIns="0" anchor="t" anchorCtr="0">
            <a:noAutofit/>
          </a:bodyPr>
          <a:lstStyle/>
          <a:p>
            <a:pPr marL="0" lvl="0" indent="0">
              <a:spcBef>
                <a:spcPts val="0"/>
              </a:spcBef>
              <a:buClr>
                <a:schemeClr val="dk1"/>
              </a:buClr>
              <a:buSzPts val="1100"/>
              <a:buNone/>
            </a:pPr>
            <a:endParaRPr lang="it-IT" sz="1200" i="1" dirty="0"/>
          </a:p>
          <a:p>
            <a:pPr marL="171450" indent="-171450">
              <a:spcBef>
                <a:spcPts val="0"/>
              </a:spcBef>
              <a:buClr>
                <a:schemeClr val="dk1"/>
              </a:buClr>
              <a:buSzPts val="1100"/>
              <a:buFont typeface="Arial" panose="020B0604020202020204" pitchFamily="34" charset="0"/>
              <a:buChar char="•"/>
            </a:pPr>
            <a:r>
              <a:rPr lang="en-US" sz="1200" dirty="0"/>
              <a:t>IPB (PT) and Pixel (IT) should produce the description of technical structure of the DPMS  that should:</a:t>
            </a:r>
          </a:p>
          <a:p>
            <a:pPr marL="541338" indent="-263525">
              <a:spcBef>
                <a:spcPts val="0"/>
              </a:spcBef>
              <a:buClr>
                <a:schemeClr val="dk1"/>
              </a:buClr>
              <a:buSzPts val="1100"/>
            </a:pPr>
            <a:r>
              <a:rPr lang="it-IT" sz="1200" dirty="0"/>
              <a:t>Foresee 4 different users typologies: managers, kindergartner teachers, children , parents</a:t>
            </a:r>
          </a:p>
          <a:p>
            <a:pPr marL="541338" indent="-263525">
              <a:spcBef>
                <a:spcPts val="0"/>
              </a:spcBef>
              <a:buClr>
                <a:schemeClr val="dk1"/>
              </a:buClr>
              <a:buSzPts val="1100"/>
            </a:pPr>
            <a:r>
              <a:rPr lang="it-IT" sz="1200" dirty="0"/>
              <a:t>Allow educators and kindergartner teachers to store, organize and present the data of the children</a:t>
            </a:r>
          </a:p>
          <a:p>
            <a:pPr marL="277813" indent="0">
              <a:spcBef>
                <a:spcPts val="0"/>
              </a:spcBef>
              <a:buClr>
                <a:schemeClr val="dk1"/>
              </a:buClr>
              <a:buSzPts val="1100"/>
              <a:buNone/>
            </a:pPr>
            <a:r>
              <a:rPr lang="it-IT" sz="1200" i="1" dirty="0"/>
              <a:t>Templates: </a:t>
            </a:r>
            <a:r>
              <a:rPr lang="en-US" sz="1200" i="1" dirty="0"/>
              <a:t>WP4.A - Technical structure of the DPMS</a:t>
            </a:r>
          </a:p>
          <a:p>
            <a:pPr marL="277813" indent="0">
              <a:spcBef>
                <a:spcPts val="0"/>
              </a:spcBef>
              <a:buClr>
                <a:schemeClr val="dk1"/>
              </a:buClr>
              <a:buSzPts val="1100"/>
              <a:buNone/>
            </a:pPr>
            <a:endParaRPr lang="en-US" sz="1200" dirty="0"/>
          </a:p>
          <a:p>
            <a:pPr marL="171450" indent="-171450">
              <a:spcBef>
                <a:spcPts val="1000"/>
              </a:spcBef>
              <a:buClr>
                <a:schemeClr val="dk1"/>
              </a:buClr>
              <a:buSzPts val="1100"/>
              <a:buFont typeface="Arial" panose="020B0604020202020204" pitchFamily="34" charset="0"/>
              <a:buChar char="•"/>
            </a:pPr>
            <a:r>
              <a:rPr lang="it-IT" sz="1200" dirty="0"/>
              <a:t>All partners should analyse and comment the technical structure of the DPMS</a:t>
            </a:r>
          </a:p>
          <a:p>
            <a:pPr marL="171450" indent="-171450">
              <a:spcBef>
                <a:spcPts val="1000"/>
              </a:spcBef>
              <a:buClr>
                <a:schemeClr val="dk1"/>
              </a:buClr>
              <a:buSzPts val="1100"/>
              <a:buFont typeface="Arial" panose="020B0604020202020204" pitchFamily="34" charset="0"/>
              <a:buChar char="•"/>
            </a:pPr>
            <a:endParaRPr lang="en-US" sz="1200" dirty="0"/>
          </a:p>
          <a:p>
            <a:pPr marL="171450" indent="-171450">
              <a:spcBef>
                <a:spcPts val="1000"/>
              </a:spcBef>
              <a:buClr>
                <a:schemeClr val="dk1"/>
              </a:buClr>
              <a:buSzPts val="1100"/>
              <a:buFont typeface="Arial" panose="020B0604020202020204" pitchFamily="34" charset="0"/>
              <a:buChar char="•"/>
            </a:pPr>
            <a:r>
              <a:rPr lang="en-US" sz="1200" dirty="0"/>
              <a:t>All partners should participate in the Partners’ </a:t>
            </a:r>
            <a:r>
              <a:rPr lang="en-US" sz="1200" b="1" dirty="0"/>
              <a:t>Meeting in Dublin </a:t>
            </a:r>
            <a:r>
              <a:rPr lang="en-US" sz="1200" dirty="0"/>
              <a:t>on:</a:t>
            </a:r>
          </a:p>
          <a:p>
            <a:pPr marL="182563" lvl="0" indent="0">
              <a:spcBef>
                <a:spcPts val="0"/>
              </a:spcBef>
              <a:buClr>
                <a:schemeClr val="dk1"/>
              </a:buClr>
              <a:buSzPts val="1100"/>
              <a:buNone/>
            </a:pPr>
            <a:r>
              <a:rPr lang="en-US" sz="1200" dirty="0"/>
              <a:t>21 - 22 October 2024</a:t>
            </a:r>
          </a:p>
          <a:p>
            <a:pPr marL="182563" lvl="0" indent="0">
              <a:spcBef>
                <a:spcPts val="0"/>
              </a:spcBef>
              <a:buClr>
                <a:schemeClr val="dk1"/>
              </a:buClr>
              <a:buSzPts val="1100"/>
              <a:buNone/>
            </a:pPr>
            <a:endParaRPr lang="en-US" sz="1200" dirty="0"/>
          </a:p>
          <a:p>
            <a:pPr marL="171450" indent="-171450">
              <a:spcBef>
                <a:spcPts val="1000"/>
              </a:spcBef>
              <a:buClr>
                <a:schemeClr val="dk1"/>
              </a:buClr>
              <a:buSzPts val="1100"/>
              <a:buFont typeface="Arial" panose="020B0604020202020204" pitchFamily="34" charset="0"/>
              <a:buChar char="•"/>
            </a:pPr>
            <a:r>
              <a:rPr lang="en-US" sz="1200" dirty="0"/>
              <a:t>IPB (PT) and Pixel (IT) should produce the final version of the description of technical structure of the DPMS </a:t>
            </a:r>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37</a:t>
            </a:fld>
            <a:endParaRPr/>
          </a:p>
        </p:txBody>
      </p:sp>
      <p:sp>
        <p:nvSpPr>
          <p:cNvPr id="8"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2979062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483518"/>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3 – Creation of the Case studies materials</a:t>
            </a: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AE Miguel </a:t>
            </a:r>
            <a:r>
              <a:rPr lang="en-US" sz="1200" dirty="0" err="1"/>
              <a:t>Torga</a:t>
            </a:r>
            <a:r>
              <a:rPr lang="en-US" sz="1200" dirty="0"/>
              <a:t> (PT), </a:t>
            </a:r>
            <a:r>
              <a:rPr lang="en-US" sz="1200" dirty="0" err="1"/>
              <a:t>EuroEd</a:t>
            </a:r>
            <a:r>
              <a:rPr lang="en-US" sz="1200" dirty="0"/>
              <a:t> (RO), ULS (IE) should produce 5 exemplary case studies each documenting the progress of 5 children</a:t>
            </a:r>
          </a:p>
          <a:p>
            <a:pPr marL="1258888" lvl="1" indent="-801688">
              <a:buClr>
                <a:schemeClr val="dk1"/>
              </a:buClr>
              <a:buSzPts val="1100"/>
              <a:buNone/>
            </a:pPr>
            <a:r>
              <a:rPr lang="it-IT" sz="1200" i="1" dirty="0"/>
              <a:t>Templates: </a:t>
            </a:r>
            <a:r>
              <a:rPr lang="en-US" sz="1200" i="1" dirty="0"/>
              <a:t>WP4.B - Case study</a:t>
            </a:r>
            <a:br>
              <a:rPr lang="en-US" sz="1200" i="1" dirty="0"/>
            </a:br>
            <a:endParaRPr lang="it-IT" sz="500" b="1" dirty="0"/>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38</a:t>
            </a:fld>
            <a:endParaRPr dirty="0"/>
          </a:p>
        </p:txBody>
      </p:sp>
      <p:sp>
        <p:nvSpPr>
          <p:cNvPr id="7"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685872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483518"/>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4 – Creation and debugging of the DPMS</a:t>
            </a:r>
          </a:p>
        </p:txBody>
      </p:sp>
      <p:sp>
        <p:nvSpPr>
          <p:cNvPr id="776" name="Google Shape;776;p16"/>
          <p:cNvSpPr txBox="1">
            <a:spLocks noGrp="1"/>
          </p:cNvSpPr>
          <p:nvPr>
            <p:ph type="body" idx="1"/>
          </p:nvPr>
        </p:nvSpPr>
        <p:spPr>
          <a:xfrm>
            <a:off x="829000" y="1131590"/>
            <a:ext cx="6767336" cy="223224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Pixel (IT) should create the Digital Portfolio Management Structure (DPMS)</a:t>
            </a:r>
          </a:p>
          <a:p>
            <a:pPr marL="171450" indent="-171450">
              <a:spcBef>
                <a:spcPts val="1000"/>
              </a:spcBef>
              <a:buClr>
                <a:schemeClr val="dk1"/>
              </a:buClr>
              <a:buSzPts val="1100"/>
              <a:buFont typeface="Arial" panose="020B0604020202020204" pitchFamily="34" charset="0"/>
              <a:buChar char="•"/>
            </a:pPr>
            <a:endParaRPr lang="it-IT" sz="1200" i="1"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and ULS (IE) should debug the DPMS</a:t>
            </a:r>
          </a:p>
          <a:p>
            <a:pPr marL="171450" indent="-171450">
              <a:spcBef>
                <a:spcPts val="100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Pixel (IT) should create the final version of the Digital Portfolio Management Structure (DPMS)</a:t>
            </a:r>
          </a:p>
          <a:p>
            <a:pPr marL="171450" indent="-171450">
              <a:spcBef>
                <a:spcPts val="1000"/>
              </a:spcBef>
              <a:buClr>
                <a:schemeClr val="dk1"/>
              </a:buClr>
              <a:buSzPts val="1100"/>
              <a:buFont typeface="Arial" panose="020B0604020202020204" pitchFamily="34" charset="0"/>
              <a:buChar char="•"/>
            </a:pPr>
            <a:endParaRPr lang="en-US" sz="1200" dirty="0"/>
          </a:p>
          <a:p>
            <a:pPr marL="0" lvl="0" indent="0">
              <a:spcBef>
                <a:spcPts val="1000"/>
              </a:spcBef>
              <a:buClr>
                <a:schemeClr val="dk1"/>
              </a:buClr>
              <a:buSzPts val="1100"/>
              <a:buNone/>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39</a:t>
            </a:fld>
            <a:endParaRPr/>
          </a:p>
        </p:txBody>
      </p:sp>
      <p:sp>
        <p:nvSpPr>
          <p:cNvPr id="7"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399680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Objectives</a:t>
            </a:r>
            <a:endParaRPr dirty="0"/>
          </a:p>
        </p:txBody>
      </p:sp>
      <p:sp>
        <p:nvSpPr>
          <p:cNvPr id="776" name="Google Shape;776;p16"/>
          <p:cNvSpPr txBox="1">
            <a:spLocks noGrp="1"/>
          </p:cNvSpPr>
          <p:nvPr>
            <p:ph type="body" idx="1"/>
          </p:nvPr>
        </p:nvSpPr>
        <p:spPr>
          <a:xfrm>
            <a:off x="829000" y="1352550"/>
            <a:ext cx="6767336" cy="3420900"/>
          </a:xfrm>
          <a:prstGeom prst="rect">
            <a:avLst/>
          </a:prstGeom>
        </p:spPr>
        <p:txBody>
          <a:bodyPr spcFirstLastPara="1" wrap="square" lIns="0" tIns="0" rIns="0" bIns="0" anchor="t" anchorCtr="0">
            <a:noAutofit/>
          </a:bodyPr>
          <a:lstStyle/>
          <a:p>
            <a:pPr marL="0" lvl="0" indent="0">
              <a:spcBef>
                <a:spcPts val="1000"/>
              </a:spcBef>
              <a:buClr>
                <a:schemeClr val="dk1"/>
              </a:buClr>
              <a:buSzPts val="1100"/>
              <a:buNone/>
            </a:pPr>
            <a:r>
              <a:rPr lang="en-US" sz="1200" dirty="0"/>
              <a:t>Create a </a:t>
            </a:r>
            <a:r>
              <a:rPr lang="en-US" sz="1200" b="1" dirty="0"/>
              <a:t>more effective and transparent communication pattern </a:t>
            </a:r>
            <a:r>
              <a:rPr lang="en-US" sz="1200" dirty="0"/>
              <a:t>among childhood education and care systems and families.</a:t>
            </a:r>
          </a:p>
          <a:p>
            <a:pPr marL="0" lvl="0" indent="0">
              <a:spcBef>
                <a:spcPts val="1000"/>
              </a:spcBef>
              <a:buClr>
                <a:schemeClr val="dk1"/>
              </a:buClr>
              <a:buSzPts val="1100"/>
              <a:buNone/>
            </a:pPr>
            <a:endParaRPr lang="en-US" sz="1200" dirty="0"/>
          </a:p>
          <a:p>
            <a:pPr marL="0" lvl="0" indent="0">
              <a:spcBef>
                <a:spcPts val="1000"/>
              </a:spcBef>
              <a:buClr>
                <a:schemeClr val="dk1"/>
              </a:buClr>
              <a:buSzPts val="1100"/>
              <a:buNone/>
            </a:pPr>
            <a:r>
              <a:rPr lang="en-US" sz="1200" dirty="0"/>
              <a:t>Provide childhood educators and kindergarten teachers with:</a:t>
            </a:r>
          </a:p>
          <a:p>
            <a:pPr marL="171450" indent="-171450">
              <a:spcBef>
                <a:spcPts val="1000"/>
              </a:spcBef>
              <a:buClr>
                <a:schemeClr val="dk1"/>
              </a:buClr>
              <a:buSzPct val="130000"/>
              <a:buFont typeface="Arial" panose="020B0604020202020204" pitchFamily="34" charset="0"/>
              <a:buChar char="•"/>
            </a:pPr>
            <a:r>
              <a:rPr lang="en-US" sz="1200" b="1" dirty="0"/>
              <a:t>Pedagogical and methodological approaches </a:t>
            </a:r>
            <a:r>
              <a:rPr lang="en-US" sz="1200" dirty="0"/>
              <a:t>to improve their evaluation and documentation skills integrating children and families in the process.</a:t>
            </a:r>
          </a:p>
          <a:p>
            <a:pPr marL="171450" indent="-171450">
              <a:spcBef>
                <a:spcPts val="1000"/>
              </a:spcBef>
              <a:buClr>
                <a:schemeClr val="dk1"/>
              </a:buClr>
              <a:buSzPct val="130000"/>
              <a:buFont typeface="Arial" panose="020B0604020202020204" pitchFamily="34" charset="0"/>
              <a:buChar char="•"/>
            </a:pPr>
            <a:r>
              <a:rPr lang="en-US" sz="1200" dirty="0"/>
              <a:t>The </a:t>
            </a:r>
            <a:r>
              <a:rPr lang="en-US" sz="1200" b="1" dirty="0"/>
              <a:t>skills to develop digital portfolios </a:t>
            </a:r>
            <a:r>
              <a:rPr lang="en-US" sz="1200" dirty="0"/>
              <a:t>to document and assess the children's learning and performance.</a:t>
            </a:r>
          </a:p>
          <a:p>
            <a:pPr marL="171450" indent="-171450">
              <a:spcBef>
                <a:spcPts val="1000"/>
              </a:spcBef>
              <a:buClr>
                <a:schemeClr val="dk1"/>
              </a:buClr>
              <a:buSzPct val="130000"/>
              <a:buFont typeface="Arial" panose="020B0604020202020204" pitchFamily="34" charset="0"/>
              <a:buChar char="•"/>
            </a:pPr>
            <a:r>
              <a:rPr lang="en-US" sz="1200" dirty="0"/>
              <a:t>A </a:t>
            </a:r>
            <a:r>
              <a:rPr lang="en-US" sz="1200" b="1" dirty="0"/>
              <a:t>Digital Portfolio Management System </a:t>
            </a:r>
            <a:r>
              <a:rPr lang="en-US" sz="1200" dirty="0"/>
              <a:t>(DPMS) that will be made accessible through the EYDP project internet portal as a web-based application.</a:t>
            </a: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324477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55526"/>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5 - </a:t>
            </a:r>
            <a:r>
              <a:rPr lang="en-US" sz="2400" dirty="0"/>
              <a:t>Uploading of the case studies on the DPMS</a:t>
            </a:r>
            <a:endParaRPr lang="en-US" sz="2400" dirty="0">
              <a:solidFill>
                <a:schemeClr val="tx1"/>
              </a:solidFill>
              <a:latin typeface="Mali" panose="00000500000000000000" pitchFamily="2" charset="-34"/>
              <a:ea typeface="Calibri"/>
              <a:cs typeface="Mali" panose="00000500000000000000" pitchFamily="2" charset="-34"/>
              <a:sym typeface="Arial"/>
            </a:endParaRPr>
          </a:p>
        </p:txBody>
      </p:sp>
      <p:sp>
        <p:nvSpPr>
          <p:cNvPr id="776" name="Google Shape;776;p16"/>
          <p:cNvSpPr txBox="1">
            <a:spLocks noGrp="1"/>
          </p:cNvSpPr>
          <p:nvPr>
            <p:ph type="body" idx="1"/>
          </p:nvPr>
        </p:nvSpPr>
        <p:spPr>
          <a:xfrm>
            <a:off x="829000" y="1131590"/>
            <a:ext cx="6767336" cy="1584176"/>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and ULS (IE) should upload the produced case studies on the DPMS</a:t>
            </a:r>
          </a:p>
          <a:p>
            <a:pPr marL="171450" indent="-171450">
              <a:spcBef>
                <a:spcPts val="100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IPB (PT) and Pixel (IT) should help the schools in the process</a:t>
            </a:r>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40</a:t>
            </a:fld>
            <a:endParaRPr/>
          </a:p>
        </p:txBody>
      </p:sp>
      <p:sp>
        <p:nvSpPr>
          <p:cNvPr id="7"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679787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483518"/>
            <a:ext cx="6902100" cy="460500"/>
          </a:xfrm>
          <a:prstGeom prst="rect">
            <a:avLst/>
          </a:prstGeom>
        </p:spPr>
        <p:txBody>
          <a:bodyPr spcFirstLastPara="1" wrap="square" lIns="0" tIns="0" rIns="0" bIns="0" anchor="b" anchorCtr="0">
            <a:noAutofit/>
          </a:bodyPr>
          <a:lstStyle/>
          <a:p>
            <a:pPr>
              <a:lnSpc>
                <a:spcPct val="115000"/>
              </a:lnSpc>
            </a:pPr>
            <a:r>
              <a:rPr lang="en-US" sz="2400" dirty="0">
                <a:solidFill>
                  <a:schemeClr val="tx1"/>
                </a:solidFill>
                <a:latin typeface="Mali" panose="00000500000000000000" pitchFamily="2" charset="-34"/>
                <a:ea typeface="Calibri"/>
                <a:cs typeface="Mali" panose="00000500000000000000" pitchFamily="2" charset="-34"/>
                <a:sym typeface="Arial"/>
              </a:rPr>
              <a:t>6 – Testing activities and evaluation</a:t>
            </a:r>
          </a:p>
        </p:txBody>
      </p:sp>
      <p:sp>
        <p:nvSpPr>
          <p:cNvPr id="776" name="Google Shape;776;p16"/>
          <p:cNvSpPr txBox="1">
            <a:spLocks noGrp="1"/>
          </p:cNvSpPr>
          <p:nvPr>
            <p:ph type="body" idx="1"/>
          </p:nvPr>
        </p:nvSpPr>
        <p:spPr>
          <a:xfrm>
            <a:off x="829000" y="1131590"/>
            <a:ext cx="6767336" cy="2592288"/>
          </a:xfrm>
          <a:prstGeom prst="rect">
            <a:avLst/>
          </a:prstGeom>
        </p:spPr>
        <p:txBody>
          <a:bodyPr spcFirstLastPara="1" wrap="square" lIns="0" tIns="0" rIns="0" bIns="0" anchor="t" anchorCtr="0">
            <a:noAutofit/>
          </a:bodyPr>
          <a:lstStyle/>
          <a:p>
            <a:pPr marL="628650" lvl="1" indent="-171450">
              <a:spcBef>
                <a:spcPts val="0"/>
              </a:spcBef>
              <a:buClr>
                <a:schemeClr val="dk1"/>
              </a:buClr>
              <a:buSzPts val="1100"/>
              <a:buFont typeface="Arial" panose="020B0604020202020204" pitchFamily="34" charset="0"/>
              <a:buChar char="•"/>
            </a:pPr>
            <a:endParaRPr lang="it-IT" sz="1200" dirty="0"/>
          </a:p>
          <a:p>
            <a:pPr marL="171450" indent="-171450">
              <a:spcBef>
                <a:spcPts val="1000"/>
              </a:spcBef>
              <a:buClr>
                <a:schemeClr val="dk1"/>
              </a:buClr>
              <a:buSzPts val="1100"/>
              <a:buFont typeface="Arial" panose="020B0604020202020204" pitchFamily="34" charset="0"/>
              <a:buChar char="•"/>
            </a:pPr>
            <a:r>
              <a:rPr lang="en-US" sz="1200" dirty="0"/>
              <a:t>IC </a:t>
            </a:r>
            <a:r>
              <a:rPr lang="en-US" sz="1200" dirty="0" err="1"/>
              <a:t>Sestini</a:t>
            </a:r>
            <a:r>
              <a:rPr lang="en-US" sz="1200" dirty="0"/>
              <a:t> (IT) </a:t>
            </a:r>
            <a:r>
              <a:rPr lang="en-US" sz="1200" dirty="0" err="1"/>
              <a:t>CSSanta</a:t>
            </a:r>
            <a:r>
              <a:rPr lang="en-US" sz="1200" dirty="0"/>
              <a:t> Clara (PT), </a:t>
            </a:r>
            <a:r>
              <a:rPr lang="pt-BR" sz="1200" dirty="0"/>
              <a:t>AE Miguel Torga (PT), </a:t>
            </a:r>
            <a:r>
              <a:rPr lang="en-US" sz="1200" dirty="0" err="1"/>
              <a:t>EuroEd</a:t>
            </a:r>
            <a:r>
              <a:rPr lang="en-US" sz="1200" dirty="0"/>
              <a:t> (RO), ULS (IE) should involve 20 among </a:t>
            </a:r>
            <a:r>
              <a:rPr lang="it-IT" sz="1200" dirty="0"/>
              <a:t>kindergarten teachers and earlychildhood educators </a:t>
            </a:r>
            <a:r>
              <a:rPr lang="en-US" sz="1200" dirty="0"/>
              <a:t>in the assessment of the DPMS and produce a national evaluation report.</a:t>
            </a:r>
          </a:p>
          <a:p>
            <a:pPr marL="171450" indent="-171450">
              <a:spcBef>
                <a:spcPts val="1000"/>
              </a:spcBef>
              <a:buClr>
                <a:schemeClr val="dk1"/>
              </a:buClr>
              <a:buSzPts val="1100"/>
              <a:buFont typeface="Arial" panose="020B0604020202020204" pitchFamily="34" charset="0"/>
              <a:buChar char="•"/>
            </a:pPr>
            <a:endParaRPr lang="en-US" sz="1200" dirty="0"/>
          </a:p>
          <a:p>
            <a:pPr marL="171450" indent="-171450">
              <a:spcBef>
                <a:spcPts val="0"/>
              </a:spcBef>
              <a:buClr>
                <a:schemeClr val="dk1"/>
              </a:buClr>
              <a:buSzPts val="1100"/>
              <a:buFont typeface="Arial" panose="020B0604020202020204" pitchFamily="34" charset="0"/>
              <a:buChar char="•"/>
            </a:pPr>
            <a:r>
              <a:rPr lang="en-US" sz="1200" dirty="0"/>
              <a:t>Templates:</a:t>
            </a:r>
            <a:r>
              <a:rPr lang="it-IT" sz="1200" i="1" dirty="0"/>
              <a:t> WP4.C – Evaluation Questionnaire</a:t>
            </a:r>
          </a:p>
          <a:p>
            <a:pPr marL="987425" indent="0">
              <a:spcBef>
                <a:spcPts val="0"/>
              </a:spcBef>
              <a:buClr>
                <a:schemeClr val="dk1"/>
              </a:buClr>
              <a:buSzPts val="1100"/>
              <a:buNone/>
            </a:pPr>
            <a:r>
              <a:rPr lang="it-IT" sz="1200" i="1" dirty="0"/>
              <a:t>WP4.D – Tool for questionnaire analysis</a:t>
            </a:r>
          </a:p>
          <a:p>
            <a:pPr marL="987425" indent="0">
              <a:spcBef>
                <a:spcPts val="0"/>
              </a:spcBef>
              <a:buClr>
                <a:schemeClr val="dk1"/>
              </a:buClr>
              <a:buSzPts val="1100"/>
              <a:buNone/>
            </a:pPr>
            <a:r>
              <a:rPr lang="it-IT" sz="1200" i="1" dirty="0"/>
              <a:t>WP4.E – Guidelines for evaluation report</a:t>
            </a:r>
          </a:p>
          <a:p>
            <a:pPr marL="987425" indent="0">
              <a:spcBef>
                <a:spcPts val="0"/>
              </a:spcBef>
              <a:buClr>
                <a:schemeClr val="dk1"/>
              </a:buClr>
              <a:buSzPts val="1100"/>
              <a:buNone/>
            </a:pPr>
            <a:r>
              <a:rPr lang="it-IT" sz="1200" i="1" dirty="0"/>
              <a:t>WP4.F – Target Group involvement declaration</a:t>
            </a:r>
          </a:p>
          <a:p>
            <a:pPr marL="982663" lvl="0" indent="0">
              <a:spcBef>
                <a:spcPts val="0"/>
              </a:spcBef>
              <a:buClr>
                <a:schemeClr val="dk1"/>
              </a:buClr>
              <a:buSzPts val="1100"/>
              <a:buNone/>
            </a:pPr>
            <a:endParaRPr lang="it-IT" sz="1200" i="1" dirty="0"/>
          </a:p>
          <a:p>
            <a:pPr marL="171450" indent="-171450">
              <a:spcBef>
                <a:spcPts val="1000"/>
              </a:spcBef>
              <a:buClr>
                <a:schemeClr val="dk1"/>
              </a:buClr>
              <a:buSzPts val="1100"/>
              <a:buFont typeface="Arial" panose="020B0604020202020204" pitchFamily="34" charset="0"/>
              <a:buChar char="•"/>
            </a:pPr>
            <a:endParaRPr lang="en-US" sz="1200"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41</a:t>
            </a:fld>
            <a:endParaRPr/>
          </a:p>
        </p:txBody>
      </p:sp>
      <p:sp>
        <p:nvSpPr>
          <p:cNvPr id="7"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779441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42</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dk1"/>
                </a:solidFill>
                <a:latin typeface="Mali"/>
                <a:ea typeface="Mali"/>
                <a:cs typeface="Mali"/>
                <a:sym typeface="Mali"/>
              </a:rPr>
              <a:t>Actions and Deadlines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3268369980"/>
              </p:ext>
            </p:extLst>
          </p:nvPr>
        </p:nvGraphicFramePr>
        <p:xfrm>
          <a:off x="539552" y="915566"/>
          <a:ext cx="8136904" cy="2504440"/>
        </p:xfrm>
        <a:graphic>
          <a:graphicData uri="http://schemas.openxmlformats.org/drawingml/2006/table">
            <a:tbl>
              <a:tblPr firstRow="1" bandRow="1">
                <a:tableStyleId>{69012ECD-51FC-41F1-AA8D-1B2483CD663E}</a:tableStyleId>
              </a:tblPr>
              <a:tblGrid>
                <a:gridCol w="5625213">
                  <a:extLst>
                    <a:ext uri="{9D8B030D-6E8A-4147-A177-3AD203B41FA5}">
                      <a16:colId xmlns="" xmlns:a16="http://schemas.microsoft.com/office/drawing/2014/main" val="20000"/>
                    </a:ext>
                  </a:extLst>
                </a:gridCol>
                <a:gridCol w="1575060">
                  <a:extLst>
                    <a:ext uri="{9D8B030D-6E8A-4147-A177-3AD203B41FA5}">
                      <a16:colId xmlns="" xmlns:a16="http://schemas.microsoft.com/office/drawing/2014/main" val="20001"/>
                    </a:ext>
                  </a:extLst>
                </a:gridCol>
                <a:gridCol w="936631">
                  <a:extLst>
                    <a:ext uri="{9D8B030D-6E8A-4147-A177-3AD203B41FA5}">
                      <a16:colId xmlns="" xmlns:a16="http://schemas.microsoft.com/office/drawing/2014/main" val="20002"/>
                    </a:ext>
                  </a:extLst>
                </a:gridCol>
              </a:tblGrid>
              <a:tr h="370840">
                <a:tc>
                  <a:txBody>
                    <a:bodyPr/>
                    <a:lstStyle/>
                    <a:p>
                      <a:r>
                        <a:rPr lang="it-IT" dirty="0">
                          <a:latin typeface="Nunito" pitchFamily="2" charset="0"/>
                          <a:cs typeface="Hind" panose="020B0604020202020204" charset="0"/>
                        </a:rPr>
                        <a:t>Action</a:t>
                      </a:r>
                    </a:p>
                  </a:txBody>
                  <a:tcPr/>
                </a:tc>
                <a:tc>
                  <a:txBody>
                    <a:bodyPr/>
                    <a:lstStyle/>
                    <a:p>
                      <a:r>
                        <a:rPr lang="it-IT" dirty="0">
                          <a:latin typeface="Nunito" pitchFamily="2" charset="0"/>
                          <a:cs typeface="Hind" panose="020B0604020202020204" charset="0"/>
                        </a:rPr>
                        <a:t>Deadline</a:t>
                      </a:r>
                    </a:p>
                  </a:txBody>
                  <a:tcPr/>
                </a:tc>
                <a:tc>
                  <a:txBody>
                    <a:bodyPr/>
                    <a:lstStyle/>
                    <a:p>
                      <a:r>
                        <a:rPr lang="it-IT" dirty="0">
                          <a:latin typeface="Nunito" pitchFamily="2" charset="0"/>
                          <a:cs typeface="Hind" panose="020B0604020202020204" charset="0"/>
                        </a:rPr>
                        <a:t>Status</a:t>
                      </a: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IPB (PT), Pixel (IT)</a:t>
                      </a:r>
                    </a:p>
                    <a:p>
                      <a:r>
                        <a:rPr lang="it-IT" sz="1100" b="0" i="0" u="none" strike="noStrike" cap="none" baseline="0" dirty="0">
                          <a:solidFill>
                            <a:schemeClr val="tx1"/>
                          </a:solidFill>
                          <a:latin typeface="Nunito" pitchFamily="2" charset="0"/>
                          <a:ea typeface="+mn-ea"/>
                          <a:cs typeface="Hind" panose="020B0604020202020204" charset="0"/>
                          <a:sym typeface="Arial"/>
                        </a:rPr>
                        <a:t>Define the </a:t>
                      </a:r>
                      <a:r>
                        <a:rPr lang="it-IT" sz="1100" b="0" i="0" u="none" strike="noStrike" cap="none" baseline="0" dirty="0" smtClean="0">
                          <a:solidFill>
                            <a:schemeClr val="tx1"/>
                          </a:solidFill>
                          <a:latin typeface="Nunito" pitchFamily="2" charset="0"/>
                          <a:ea typeface="+mn-ea"/>
                          <a:cs typeface="Hind" panose="020B0604020202020204" charset="0"/>
                          <a:sym typeface="Arial"/>
                        </a:rPr>
                        <a:t>prototype of </a:t>
                      </a:r>
                      <a:r>
                        <a:rPr lang="it-IT" sz="1100" b="0" i="0" u="none" strike="noStrike" cap="none" baseline="0" dirty="0">
                          <a:solidFill>
                            <a:schemeClr val="tx1"/>
                          </a:solidFill>
                          <a:latin typeface="Nunito" pitchFamily="2" charset="0"/>
                          <a:ea typeface="+mn-ea"/>
                          <a:cs typeface="Hind" panose="020B0604020202020204" charset="0"/>
                          <a:sym typeface="Arial"/>
                        </a:rPr>
                        <a:t>the DPMS </a:t>
                      </a:r>
                      <a:r>
                        <a:rPr lang="it-IT" sz="1100" b="0" i="0" u="none" strike="noStrike" cap="none" baseline="0" dirty="0" smtClean="0">
                          <a:solidFill>
                            <a:schemeClr val="tx1"/>
                          </a:solidFill>
                          <a:latin typeface="Nunito" pitchFamily="2" charset="0"/>
                          <a:ea typeface="+mn-ea"/>
                          <a:cs typeface="Hind" panose="020B0604020202020204" charset="0"/>
                          <a:sym typeface="Arial"/>
                        </a:rPr>
                        <a:t>platform</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smtClean="0">
                          <a:solidFill>
                            <a:schemeClr val="tx1"/>
                          </a:solidFill>
                          <a:latin typeface="Nunito" pitchFamily="2" charset="0"/>
                          <a:ea typeface="+mn-ea"/>
                          <a:cs typeface="Hind" panose="020B0604020202020204" charset="0"/>
                          <a:sym typeface="Arial"/>
                        </a:rPr>
                        <a:t>28 February 2024</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endParaRPr lang="it-IT" sz="1100" b="1" i="0" u="none" strike="noStrike" cap="none" baseline="0" dirty="0">
                        <a:solidFill>
                          <a:srgbClr val="00B050"/>
                        </a:solidFill>
                        <a:latin typeface="Nunito" pitchFamily="2" charset="0"/>
                        <a:ea typeface="+mn-ea"/>
                        <a:cs typeface="Hind" panose="020B0604020202020204" charset="0"/>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a:t>
                      </a:r>
                      <a:r>
                        <a:rPr lang="en-GB" sz="1100" b="1" i="0" u="none" strike="noStrike" cap="none" dirty="0">
                          <a:solidFill>
                            <a:srgbClr val="00B050"/>
                          </a:solidFill>
                          <a:latin typeface="Nunito" pitchFamily="2" charset="0"/>
                          <a:ea typeface="+mn-ea"/>
                          <a:cs typeface="Hind" panose="020B0604020202020204" charset="0"/>
                          <a:sym typeface="Arial"/>
                        </a:rPr>
                        <a:t>, Pixel (IT)</a:t>
                      </a:r>
                      <a:endParaRPr lang="en-US" sz="1100" b="1" i="0" u="none" strike="noStrike" cap="none" dirty="0">
                        <a:solidFill>
                          <a:srgbClr val="00B050"/>
                        </a:solidFill>
                        <a:latin typeface="Nunito" pitchFamily="2" charset="0"/>
                        <a:ea typeface="+mn-ea"/>
                        <a:cs typeface="Hind" panose="020B0604020202020204" charset="0"/>
                        <a:sym typeface="Arial"/>
                      </a:endParaRPr>
                    </a:p>
                    <a:p>
                      <a:pPr marL="0" marR="0" lvl="0" indent="0" algn="l" rtl="0">
                        <a:lnSpc>
                          <a:spcPct val="100000"/>
                        </a:lnSpc>
                        <a:spcBef>
                          <a:spcPts val="0"/>
                        </a:spcBef>
                        <a:spcAft>
                          <a:spcPts val="0"/>
                        </a:spcAft>
                        <a:buClr>
                          <a:srgbClr val="000000"/>
                        </a:buClr>
                        <a:buFont typeface="Arial"/>
                        <a:buNone/>
                      </a:pPr>
                      <a:r>
                        <a:rPr lang="en-US" sz="1100" b="0" i="0" u="none" strike="noStrike" cap="none" baseline="0" dirty="0">
                          <a:solidFill>
                            <a:schemeClr val="tx1"/>
                          </a:solidFill>
                          <a:latin typeface="Nunito" pitchFamily="2" charset="0"/>
                          <a:ea typeface="+mn-ea"/>
                          <a:cs typeface="Hind" panose="020B0604020202020204" charset="0"/>
                          <a:sym typeface="Arial"/>
                        </a:rPr>
                        <a:t>Creation of the templates needed for carrying out the activities</a:t>
                      </a:r>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July 2024</a:t>
                      </a:r>
                    </a:p>
                  </a:txBody>
                  <a:tcPr/>
                </a:tc>
                <a:tc>
                  <a:txBody>
                    <a:bodyPr/>
                    <a:lstStyle/>
                    <a:p>
                      <a:endParaRPr lang="it-IT" sz="1100" b="1" i="0" u="none" strike="noStrike" cap="none" baseline="0" dirty="0">
                        <a:solidFill>
                          <a:srgbClr val="00B050"/>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1"/>
                  </a:ext>
                </a:extLst>
              </a:tr>
              <a:tr h="370840">
                <a:tc>
                  <a:txBody>
                    <a:bodyPr/>
                    <a:lstStyle/>
                    <a:p>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a:t>
                      </a:r>
                      <a:br>
                        <a:rPr lang="it-IT" sz="1100" b="1" baseline="0" dirty="0">
                          <a:solidFill>
                            <a:srgbClr val="00B050"/>
                          </a:solidFill>
                          <a:latin typeface="Nunito" pitchFamily="2" charset="0"/>
                          <a:cs typeface="Hind" panose="020B0604020202020204" charset="0"/>
                        </a:rPr>
                      </a:br>
                      <a:r>
                        <a:rPr lang="it-IT" sz="1100" b="0" i="0" u="none" strike="noStrike" cap="none" baseline="0" dirty="0">
                          <a:solidFill>
                            <a:schemeClr val="tx1"/>
                          </a:solidFill>
                          <a:latin typeface="Nunito" pitchFamily="2" charset="0"/>
                          <a:ea typeface="+mn-ea"/>
                          <a:cs typeface="Hind" panose="020B0604020202020204" charset="0"/>
                          <a:sym typeface="Arial"/>
                        </a:rPr>
                        <a:t>Provide feedback on the DPMS structure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30 October 2024</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IPB (PT), Pixel (IT)</a:t>
                      </a:r>
                    </a:p>
                    <a:p>
                      <a:r>
                        <a:rPr lang="it-IT" sz="1100" b="0" i="0" u="none" strike="noStrike" cap="none" baseline="0" dirty="0">
                          <a:solidFill>
                            <a:schemeClr val="tx1"/>
                          </a:solidFill>
                          <a:latin typeface="Nunito" pitchFamily="2" charset="0"/>
                          <a:ea typeface="+mn-ea"/>
                          <a:cs typeface="Hind" panose="020B0604020202020204" charset="0"/>
                          <a:sym typeface="Arial"/>
                        </a:rPr>
                        <a:t>Define the final version of the of the DPMS structure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30 November 2024</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Collect the material for 5 case scenarios  per country (10 for Portugal)</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Hind" panose="020B0604020202020204" charset="0"/>
                          <a:sym typeface="Arial"/>
                        </a:rPr>
                        <a:t>28 February 2025</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5"/>
                  </a:ext>
                </a:extLst>
              </a:tr>
            </a:tbl>
          </a:graphicData>
        </a:graphic>
      </p:graphicFrame>
      <p:sp>
        <p:nvSpPr>
          <p:cNvPr id="8"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2446285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43</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dk1"/>
                </a:solidFill>
                <a:latin typeface="Mali"/>
                <a:ea typeface="Mali"/>
                <a:cs typeface="Mali"/>
                <a:sym typeface="Mali"/>
              </a:rPr>
              <a:t>Actions and Deadlines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Table 6"/>
          <p:cNvGraphicFramePr>
            <a:graphicFrameLocks noGrp="1"/>
          </p:cNvGraphicFramePr>
          <p:nvPr>
            <p:extLst>
              <p:ext uri="{D42A27DB-BD31-4B8C-83A1-F6EECF244321}">
                <p14:modId xmlns:p14="http://schemas.microsoft.com/office/powerpoint/2010/main" val="1296692678"/>
              </p:ext>
            </p:extLst>
          </p:nvPr>
        </p:nvGraphicFramePr>
        <p:xfrm>
          <a:off x="539552" y="915566"/>
          <a:ext cx="8136904" cy="3007360"/>
        </p:xfrm>
        <a:graphic>
          <a:graphicData uri="http://schemas.openxmlformats.org/drawingml/2006/table">
            <a:tbl>
              <a:tblPr firstRow="1" bandRow="1">
                <a:tableStyleId>{69012ECD-51FC-41F1-AA8D-1B2483CD663E}</a:tableStyleId>
              </a:tblPr>
              <a:tblGrid>
                <a:gridCol w="5625213">
                  <a:extLst>
                    <a:ext uri="{9D8B030D-6E8A-4147-A177-3AD203B41FA5}">
                      <a16:colId xmlns="" xmlns:a16="http://schemas.microsoft.com/office/drawing/2014/main" val="20000"/>
                    </a:ext>
                  </a:extLst>
                </a:gridCol>
                <a:gridCol w="1575060">
                  <a:extLst>
                    <a:ext uri="{9D8B030D-6E8A-4147-A177-3AD203B41FA5}">
                      <a16:colId xmlns="" xmlns:a16="http://schemas.microsoft.com/office/drawing/2014/main" val="20001"/>
                    </a:ext>
                  </a:extLst>
                </a:gridCol>
                <a:gridCol w="936631">
                  <a:extLst>
                    <a:ext uri="{9D8B030D-6E8A-4147-A177-3AD203B41FA5}">
                      <a16:colId xmlns="" xmlns:a16="http://schemas.microsoft.com/office/drawing/2014/main" val="20002"/>
                    </a:ext>
                  </a:extLst>
                </a:gridCol>
              </a:tblGrid>
              <a:tr h="370840">
                <a:tc>
                  <a:txBody>
                    <a:bodyPr/>
                    <a:lstStyle/>
                    <a:p>
                      <a:r>
                        <a:rPr lang="it-IT" dirty="0">
                          <a:latin typeface="Nunito" pitchFamily="2" charset="0"/>
                          <a:cs typeface="Hind" panose="020B0604020202020204" charset="0"/>
                        </a:rPr>
                        <a:t>Action</a:t>
                      </a:r>
                    </a:p>
                  </a:txBody>
                  <a:tcPr/>
                </a:tc>
                <a:tc>
                  <a:txBody>
                    <a:bodyPr/>
                    <a:lstStyle/>
                    <a:p>
                      <a:r>
                        <a:rPr lang="it-IT" dirty="0">
                          <a:latin typeface="Nunito" pitchFamily="2" charset="0"/>
                          <a:cs typeface="Hind" panose="020B0604020202020204" charset="0"/>
                        </a:rPr>
                        <a:t>Deadline</a:t>
                      </a:r>
                    </a:p>
                  </a:txBody>
                  <a:tcPr/>
                </a:tc>
                <a:tc>
                  <a:txBody>
                    <a:bodyPr/>
                    <a:lstStyle/>
                    <a:p>
                      <a:r>
                        <a:rPr lang="it-IT" dirty="0">
                          <a:latin typeface="Nunito" pitchFamily="2" charset="0"/>
                          <a:cs typeface="Hind" panose="020B0604020202020204" charset="0"/>
                        </a:rPr>
                        <a:t>Status</a:t>
                      </a:r>
                    </a:p>
                  </a:txBody>
                  <a:tcP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 Pixel (IT)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aseline="0" dirty="0">
                          <a:latin typeface="Nunito" pitchFamily="2" charset="0"/>
                          <a:cs typeface="Hind" panose="020B0604020202020204" charset="0"/>
                        </a:rPr>
                        <a:t>Create the DPMS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28 February 2025</a:t>
                      </a:r>
                    </a:p>
                  </a:txBody>
                  <a:tcPr/>
                </a:tc>
                <a:tc>
                  <a:txBody>
                    <a:bodyPr/>
                    <a:lstStyle/>
                    <a:p>
                      <a:endParaRPr lang="it-IT" dirty="0">
                        <a:latin typeface="Nunito" pitchFamily="2" charset="0"/>
                        <a:cs typeface="Hind" panose="020B0604020202020204" charset="0"/>
                      </a:endParaRP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a:t>
                      </a:r>
                      <a:r>
                        <a:rPr lang="it-IT" sz="1100" b="0" i="0" u="none" strike="noStrike" cap="none" baseline="0" dirty="0">
                          <a:solidFill>
                            <a:schemeClr val="tx1"/>
                          </a:solidFill>
                          <a:latin typeface="Nunito" pitchFamily="2" charset="0"/>
                          <a:ea typeface="+mn-ea"/>
                          <a:cs typeface="Hind" panose="020B0604020202020204" charset="0"/>
                          <a:sym typeface="Arial"/>
                        </a:rPr>
                        <a:t>Upoad the material of the case studies on the DPMS and provide feedback on the DPMS</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April 2025</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a:t>
                      </a:r>
                      <a:r>
                        <a:rPr lang="it-IT" sz="1100" b="0" i="0" u="none" strike="noStrike" cap="none" baseline="0" dirty="0">
                          <a:solidFill>
                            <a:schemeClr val="tx1"/>
                          </a:solidFill>
                          <a:latin typeface="Nunito" pitchFamily="2" charset="0"/>
                          <a:ea typeface="+mn-ea"/>
                          <a:cs typeface="Hind" panose="020B0604020202020204" charset="0"/>
                          <a:sym typeface="Arial"/>
                        </a:rPr>
                        <a:t>Test the DPMS with 20 kindergartner teachers per country (40 for Portugal)</a:t>
                      </a: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September 2025</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a:latin typeface="Nunito" pitchFamily="2" charset="0"/>
                          <a:cs typeface="Hind" panose="020B0604020202020204" charset="0"/>
                        </a:rPr>
                        <a:t>Collect 20 evaluation questionnaires from the representatives of the target groups</a:t>
                      </a:r>
                      <a:endParaRPr lang="en-US" sz="1100" baseline="0" dirty="0">
                        <a:latin typeface="Nunito" pitchFamily="2" charset="0"/>
                        <a:cs typeface="Hind" panose="020B0604020202020204" charset="0"/>
                      </a:endParaRP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aseline="0" dirty="0">
                          <a:latin typeface="Nunito" pitchFamily="2" charset="0"/>
                          <a:cs typeface="Hind" panose="020B0604020202020204" charset="0"/>
                        </a:rPr>
                        <a:t>Sending of the National Testing Report</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aseline="0" dirty="0">
                          <a:latin typeface="Nunito" pitchFamily="2" charset="0"/>
                          <a:cs typeface="Hind" panose="020B0604020202020204" charset="0"/>
                        </a:rPr>
                        <a:t>Send the declaration of the target groups involvemen</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October 2025</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baseline="0" dirty="0">
                          <a:solidFill>
                            <a:srgbClr val="00B050"/>
                          </a:solidFill>
                          <a:latin typeface="Nunito" pitchFamily="2" charset="0"/>
                          <a:cs typeface="Hind" panose="020B0604020202020204" charset="0"/>
                        </a:rPr>
                        <a:t>Pixel (IT)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aseline="0" dirty="0">
                          <a:latin typeface="Nunito" pitchFamily="2" charset="0"/>
                          <a:cs typeface="Hind" panose="020B0604020202020204" charset="0"/>
                        </a:rPr>
                        <a:t>Production of Transnational Testing Reports</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30 November 2025</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5"/>
                  </a:ext>
                </a:extLst>
              </a:tr>
            </a:tbl>
          </a:graphicData>
        </a:graphic>
      </p:graphicFrame>
      <p:sp>
        <p:nvSpPr>
          <p:cNvPr id="8"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WP4 - Digital Portfolio Management System</a:t>
            </a:r>
          </a:p>
        </p:txBody>
      </p:sp>
    </p:spTree>
    <p:extLst>
      <p:ext uri="{BB962C8B-B14F-4D97-AF65-F5344CB8AC3E}">
        <p14:creationId xmlns:p14="http://schemas.microsoft.com/office/powerpoint/2010/main" val="3934175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6"/>
          <p:cNvSpPr txBox="1">
            <a:spLocks noGrp="1"/>
          </p:cNvSpPr>
          <p:nvPr>
            <p:ph type="body" idx="4294967295"/>
          </p:nvPr>
        </p:nvSpPr>
        <p:spPr>
          <a:xfrm>
            <a:off x="683568" y="1072015"/>
            <a:ext cx="7397750" cy="719138"/>
          </a:xfrm>
          <a:prstGeom prst="rect">
            <a:avLst/>
          </a:prstGeom>
        </p:spPr>
        <p:txBody>
          <a:bodyPr spcFirstLastPara="1" wrap="square" lIns="91425" tIns="91425" rIns="91425" bIns="91425" anchor="b" anchorCtr="0">
            <a:noAutofit/>
          </a:bodyPr>
          <a:lstStyle/>
          <a:p>
            <a:pPr marL="0" lvl="0" indent="0">
              <a:lnSpc>
                <a:spcPct val="115000"/>
              </a:lnSpc>
              <a:buNone/>
            </a:pPr>
            <a:r>
              <a:rPr lang="en-US" sz="3600" dirty="0">
                <a:latin typeface="Mali"/>
                <a:ea typeface="Mali"/>
                <a:cs typeface="Mali"/>
                <a:sym typeface="Mali"/>
              </a:rPr>
              <a:t>WP1 – Project Management</a:t>
            </a:r>
          </a:p>
        </p:txBody>
      </p:sp>
      <p:grpSp>
        <p:nvGrpSpPr>
          <p:cNvPr id="12" name="Google Shape;793;p18"/>
          <p:cNvGrpSpPr/>
          <p:nvPr/>
        </p:nvGrpSpPr>
        <p:grpSpPr>
          <a:xfrm rot="5400000">
            <a:off x="813176" y="792638"/>
            <a:ext cx="792091" cy="1252951"/>
            <a:chOff x="1349350" y="2760598"/>
            <a:chExt cx="771075" cy="729408"/>
          </a:xfrm>
        </p:grpSpPr>
        <p:sp>
          <p:nvSpPr>
            <p:cNvPr id="13"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70357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9" name="Google Shape;105;p17"/>
          <p:cNvSpPr txBox="1">
            <a:spLocks noGrp="1"/>
          </p:cNvSpPr>
          <p:nvPr>
            <p:ph type="title" idx="4294967295"/>
          </p:nvPr>
        </p:nvSpPr>
        <p:spPr>
          <a:xfrm>
            <a:off x="0" y="50800"/>
            <a:ext cx="8474075" cy="433388"/>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
        <p:nvSpPr>
          <p:cNvPr id="13" name="Google Shape;106;p17"/>
          <p:cNvSpPr txBox="1">
            <a:spLocks/>
          </p:cNvSpPr>
          <p:nvPr/>
        </p:nvSpPr>
        <p:spPr>
          <a:xfrm>
            <a:off x="1136000" y="1258590"/>
            <a:ext cx="6872100" cy="3473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pPr lvl="1">
              <a:spcBef>
                <a:spcPts val="600"/>
              </a:spcBef>
            </a:pPr>
            <a:r>
              <a:rPr lang="en-US" sz="2000" dirty="0">
                <a:latin typeface="Nunito" pitchFamily="2" charset="0"/>
              </a:rPr>
              <a:t>Inclusion Dimension: </a:t>
            </a:r>
          </a:p>
          <a:p>
            <a:pPr lvl="2">
              <a:spcBef>
                <a:spcPts val="600"/>
              </a:spcBef>
            </a:pPr>
            <a:r>
              <a:rPr lang="en-US" sz="1400" dirty="0">
                <a:latin typeface="Nunito" pitchFamily="2" charset="0"/>
              </a:rPr>
              <a:t>Improving the outreach to people with fewer opportunities (disable people, rural areas, </a:t>
            </a:r>
            <a:r>
              <a:rPr lang="en-US" sz="1400" dirty="0" err="1">
                <a:latin typeface="Nunito" pitchFamily="2" charset="0"/>
              </a:rPr>
              <a:t>etc</a:t>
            </a:r>
            <a:r>
              <a:rPr lang="en-US" sz="1400" dirty="0">
                <a:latin typeface="Nunito" pitchFamily="2" charset="0"/>
              </a:rPr>
              <a:t>)</a:t>
            </a:r>
          </a:p>
          <a:p>
            <a:pPr lvl="2">
              <a:spcBef>
                <a:spcPts val="600"/>
              </a:spcBef>
            </a:pPr>
            <a:endParaRPr lang="en-US" sz="2000" dirty="0">
              <a:latin typeface="Nunito" pitchFamily="2" charset="0"/>
            </a:endParaRPr>
          </a:p>
          <a:p>
            <a:pPr lvl="1">
              <a:spcBef>
                <a:spcPts val="600"/>
              </a:spcBef>
            </a:pPr>
            <a:r>
              <a:rPr lang="en-US" sz="2000" dirty="0">
                <a:latin typeface="Nunito" pitchFamily="2" charset="0"/>
              </a:rPr>
              <a:t>Digital Dimension: </a:t>
            </a:r>
          </a:p>
          <a:p>
            <a:pPr lvl="2">
              <a:spcBef>
                <a:spcPts val="600"/>
              </a:spcBef>
            </a:pPr>
            <a:r>
              <a:rPr lang="en-US" sz="1400" dirty="0">
                <a:latin typeface="Nunito" pitchFamily="2" charset="0"/>
              </a:rPr>
              <a:t>Digital technologies in education</a:t>
            </a:r>
          </a:p>
          <a:p>
            <a:pPr lvl="2">
              <a:spcBef>
                <a:spcPts val="600"/>
              </a:spcBef>
            </a:pPr>
            <a:endParaRPr lang="en-US" sz="1400" dirty="0">
              <a:latin typeface="Nunito" pitchFamily="2" charset="0"/>
            </a:endParaRPr>
          </a:p>
          <a:p>
            <a:pPr lvl="1">
              <a:spcBef>
                <a:spcPts val="600"/>
              </a:spcBef>
            </a:pPr>
            <a:r>
              <a:rPr lang="en-US" sz="2000" dirty="0">
                <a:latin typeface="Nunito" pitchFamily="2" charset="0"/>
              </a:rPr>
              <a:t>Environmental Dimension: </a:t>
            </a:r>
          </a:p>
          <a:p>
            <a:pPr lvl="2">
              <a:spcBef>
                <a:spcPts val="600"/>
              </a:spcBef>
            </a:pPr>
            <a:r>
              <a:rPr lang="en-US" sz="1400" dirty="0">
                <a:latin typeface="Nunito" pitchFamily="2" charset="0"/>
              </a:rPr>
              <a:t>Memorandum of understanding</a:t>
            </a:r>
          </a:p>
        </p:txBody>
      </p:sp>
      <p:sp>
        <p:nvSpPr>
          <p:cNvPr id="14" name="Google Shape;105;p17"/>
          <p:cNvSpPr txBox="1">
            <a:spLocks/>
          </p:cNvSpPr>
          <p:nvPr/>
        </p:nvSpPr>
        <p:spPr>
          <a:xfrm>
            <a:off x="561796" y="571099"/>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sym typeface="Mali"/>
              </a:rPr>
              <a:t>Activities - Priorities</a:t>
            </a:r>
          </a:p>
        </p:txBody>
      </p:sp>
      <p:pic>
        <p:nvPicPr>
          <p:cNvPr id="15" name="Picture 2" descr="Diversity &amp; Inclusion: la Community ISProud | Fisac CGIL"/>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5576" y="1347614"/>
            <a:ext cx="800100" cy="6878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igital Icon Clipart PNG Images, Digital Book Icon Design Template Vector,  Book Icons, Digital Icons, Template Icons PNG Image For Free Download"/>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51566" y="2545518"/>
            <a:ext cx="700554" cy="7463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4767" y="3422278"/>
            <a:ext cx="745240" cy="8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8784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13" name="Google Shape;106;p17"/>
          <p:cNvSpPr txBox="1">
            <a:spLocks/>
          </p:cNvSpPr>
          <p:nvPr/>
        </p:nvSpPr>
        <p:spPr>
          <a:xfrm>
            <a:off x="539552" y="1347614"/>
            <a:ext cx="6872100" cy="22322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pPr marL="446088" lvl="1" indent="-342900">
              <a:spcBef>
                <a:spcPts val="600"/>
              </a:spcBef>
              <a:buFont typeface="Arial" panose="020B0604020202020204" pitchFamily="34" charset="0"/>
              <a:buChar char="•"/>
            </a:pPr>
            <a:r>
              <a:rPr lang="en-US" sz="1400" dirty="0">
                <a:latin typeface="Nunito" pitchFamily="2" charset="0"/>
              </a:rPr>
              <a:t>Pixel is the project internal Evaluator and produces the Quality Plan.</a:t>
            </a:r>
          </a:p>
          <a:p>
            <a:pPr marL="446088" lvl="1" indent="-342900">
              <a:spcBef>
                <a:spcPts val="600"/>
              </a:spcBef>
              <a:buFont typeface="Arial" panose="020B0604020202020204" pitchFamily="34" charset="0"/>
              <a:buChar char="•"/>
            </a:pPr>
            <a:endParaRPr lang="en-US" sz="1400" dirty="0">
              <a:latin typeface="Nunito" pitchFamily="2" charset="0"/>
            </a:endParaRPr>
          </a:p>
          <a:p>
            <a:pPr marL="446088" lvl="1" indent="-342900">
              <a:spcBef>
                <a:spcPts val="600"/>
              </a:spcBef>
              <a:buFont typeface="Arial" panose="020B0604020202020204" pitchFamily="34" charset="0"/>
              <a:buChar char="•"/>
            </a:pPr>
            <a:r>
              <a:rPr lang="en-US" sz="1400" dirty="0">
                <a:latin typeface="Nunito" pitchFamily="2" charset="0"/>
              </a:rPr>
              <a:t>The Quality Plan defines:</a:t>
            </a:r>
          </a:p>
          <a:p>
            <a:pPr marL="903288" lvl="3" indent="-342900">
              <a:spcBef>
                <a:spcPts val="600"/>
              </a:spcBef>
              <a:buFont typeface="Arial" panose="020B0604020202020204" pitchFamily="34" charset="0"/>
              <a:buChar char="•"/>
            </a:pPr>
            <a:r>
              <a:rPr lang="en-US" sz="1400" dirty="0">
                <a:latin typeface="Nunito" pitchFamily="2" charset="0"/>
              </a:rPr>
              <a:t>The procedures for the quality assessment</a:t>
            </a:r>
          </a:p>
          <a:p>
            <a:pPr marL="903288" lvl="3" indent="-342900">
              <a:spcBef>
                <a:spcPts val="600"/>
              </a:spcBef>
              <a:buFont typeface="Arial" panose="020B0604020202020204" pitchFamily="34" charset="0"/>
              <a:buChar char="•"/>
            </a:pPr>
            <a:r>
              <a:rPr lang="en-US" sz="1400" dirty="0">
                <a:latin typeface="Nunito" pitchFamily="2" charset="0"/>
              </a:rPr>
              <a:t>The quantitative and qualitative indicators for each WP</a:t>
            </a:r>
          </a:p>
          <a:p>
            <a:pPr marL="903288" lvl="3" indent="-342900">
              <a:spcBef>
                <a:spcPts val="600"/>
              </a:spcBef>
              <a:buFont typeface="Arial" panose="020B0604020202020204" pitchFamily="34" charset="0"/>
              <a:buChar char="•"/>
            </a:pPr>
            <a:endParaRPr lang="en-US" sz="1400" dirty="0">
              <a:latin typeface="Nunito" pitchFamily="2" charset="0"/>
            </a:endParaRPr>
          </a:p>
          <a:p>
            <a:pPr marL="446088" lvl="1" indent="-342900">
              <a:spcBef>
                <a:spcPts val="600"/>
              </a:spcBef>
              <a:buFont typeface="Arial" panose="020B0604020202020204" pitchFamily="34" charset="0"/>
              <a:buChar char="•"/>
            </a:pPr>
            <a:r>
              <a:rPr lang="en-US" sz="1400" dirty="0">
                <a:latin typeface="Nunito" pitchFamily="2" charset="0"/>
              </a:rPr>
              <a:t>The Portuguese NA assessment will be based on the quality of the products and the achievements on the indicators</a:t>
            </a:r>
          </a:p>
        </p:txBody>
      </p:sp>
      <p:sp>
        <p:nvSpPr>
          <p:cNvPr id="14" name="Google Shape;105;p17"/>
          <p:cNvSpPr txBox="1">
            <a:spLocks/>
          </p:cNvSpPr>
          <p:nvPr/>
        </p:nvSpPr>
        <p:spPr>
          <a:xfrm>
            <a:off x="561796"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 Quality Assurance</a:t>
            </a:r>
          </a:p>
        </p:txBody>
      </p:sp>
      <p:sp>
        <p:nvSpPr>
          <p:cNvPr id="6" name="Google Shape;105;p17"/>
          <p:cNvSpPr txBox="1">
            <a:spLocks noGrp="1"/>
          </p:cNvSpPr>
          <p:nvPr>
            <p:ph type="title"/>
          </p:nvPr>
        </p:nvSpPr>
        <p:spPr>
          <a:xfrm>
            <a:off x="17951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Tree>
    <p:extLst>
      <p:ext uri="{BB962C8B-B14F-4D97-AF65-F5344CB8AC3E}">
        <p14:creationId xmlns:p14="http://schemas.microsoft.com/office/powerpoint/2010/main" val="4525337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14" name="Google Shape;105;p17"/>
          <p:cNvSpPr txBox="1">
            <a:spLocks/>
          </p:cNvSpPr>
          <p:nvPr/>
        </p:nvSpPr>
        <p:spPr>
          <a:xfrm>
            <a:off x="467544"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 Online Meetings</a:t>
            </a:r>
          </a:p>
        </p:txBody>
      </p:sp>
      <p:sp>
        <p:nvSpPr>
          <p:cNvPr id="5" name="Google Shape;106;p17"/>
          <p:cNvSpPr txBox="1">
            <a:spLocks/>
          </p:cNvSpPr>
          <p:nvPr/>
        </p:nvSpPr>
        <p:spPr>
          <a:xfrm>
            <a:off x="1137497" y="1635646"/>
            <a:ext cx="6872100" cy="1800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pPr marL="457200" indent="-381000">
              <a:spcBef>
                <a:spcPts val="600"/>
              </a:spcBef>
              <a:buSzPts val="2400"/>
              <a:buFont typeface="Pompiere"/>
              <a:buChar char="▫"/>
            </a:pPr>
            <a:r>
              <a:rPr lang="it-IT" sz="1600" dirty="0">
                <a:latin typeface="Nunito" pitchFamily="2" charset="0"/>
                <a:ea typeface="Hind"/>
                <a:cs typeface="Hind"/>
                <a:sym typeface="Hind"/>
              </a:rPr>
              <a:t>Participation in Online Partners’ Meetings</a:t>
            </a:r>
          </a:p>
          <a:p>
            <a:pPr marL="830263" lvl="2" indent="-285750">
              <a:buFont typeface="Arial" panose="020B0604020202020204" pitchFamily="34" charset="0"/>
              <a:buChar char="•"/>
            </a:pPr>
            <a:r>
              <a:rPr lang="it-IT" sz="1600" dirty="0">
                <a:latin typeface="Nunito" pitchFamily="2" charset="0"/>
              </a:rPr>
              <a:t>December 2022 </a:t>
            </a:r>
            <a:r>
              <a:rPr lang="it-IT" sz="1800" dirty="0">
                <a:solidFill>
                  <a:srgbClr val="00B050"/>
                </a:solidFill>
                <a:latin typeface="Nunito" pitchFamily="2" charset="0"/>
                <a:sym typeface="Wingdings"/>
              </a:rPr>
              <a:t></a:t>
            </a:r>
            <a:endParaRPr lang="it-IT" sz="1800" dirty="0">
              <a:solidFill>
                <a:srgbClr val="00B050"/>
              </a:solidFill>
              <a:latin typeface="Nunito" pitchFamily="2" charset="0"/>
            </a:endParaRPr>
          </a:p>
          <a:p>
            <a:pPr marL="830263" lvl="2" indent="-285750">
              <a:buFont typeface="Arial" panose="020B0604020202020204" pitchFamily="34" charset="0"/>
              <a:buChar char="•"/>
            </a:pPr>
            <a:r>
              <a:rPr lang="it-IT" sz="1600" dirty="0">
                <a:latin typeface="Nunito" pitchFamily="2" charset="0"/>
              </a:rPr>
              <a:t>November 2025</a:t>
            </a:r>
          </a:p>
          <a:p>
            <a:pPr marL="76200"/>
            <a:endParaRPr lang="it-IT" sz="1600" dirty="0">
              <a:latin typeface="Nunito" pitchFamily="2" charset="0"/>
              <a:ea typeface="Hind"/>
              <a:cs typeface="Hind"/>
              <a:sym typeface="Hind"/>
            </a:endParaRPr>
          </a:p>
          <a:p>
            <a:pPr marL="76200"/>
            <a:r>
              <a:rPr lang="it-IT" sz="1600" dirty="0">
                <a:latin typeface="Nunito" pitchFamily="2" charset="0"/>
                <a:ea typeface="Hind"/>
                <a:cs typeface="Hind"/>
                <a:sym typeface="Hind"/>
              </a:rPr>
              <a:t>Other online meetings will be agreed, if necessary, during the project lifetime</a:t>
            </a:r>
          </a:p>
          <a:p>
            <a:pPr lvl="1"/>
            <a:endParaRPr lang="it-IT" dirty="0"/>
          </a:p>
        </p:txBody>
      </p:sp>
      <p:sp>
        <p:nvSpPr>
          <p:cNvPr id="6" name="Google Shape;105;p17"/>
          <p:cNvSpPr txBox="1">
            <a:spLocks noGrp="1"/>
          </p:cNvSpPr>
          <p:nvPr>
            <p:ph type="title"/>
          </p:nvPr>
        </p:nvSpPr>
        <p:spPr>
          <a:xfrm>
            <a:off x="17951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Tree>
    <p:extLst>
      <p:ext uri="{BB962C8B-B14F-4D97-AF65-F5344CB8AC3E}">
        <p14:creationId xmlns:p14="http://schemas.microsoft.com/office/powerpoint/2010/main" val="8426867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48</a:t>
            </a:fld>
            <a:endParaRPr/>
          </a:p>
        </p:txBody>
      </p:sp>
      <p:sp>
        <p:nvSpPr>
          <p:cNvPr id="106" name="Google Shape;106;p17"/>
          <p:cNvSpPr txBox="1">
            <a:spLocks noGrp="1"/>
          </p:cNvSpPr>
          <p:nvPr>
            <p:ph type="body" idx="4294967295"/>
          </p:nvPr>
        </p:nvSpPr>
        <p:spPr>
          <a:xfrm>
            <a:off x="827584" y="1402556"/>
            <a:ext cx="3891664" cy="239333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it-IT" dirty="0"/>
              <a:t>Narrative Report</a:t>
            </a:r>
          </a:p>
          <a:p>
            <a:pPr lvl="1">
              <a:spcBef>
                <a:spcPts val="600"/>
              </a:spcBef>
            </a:pPr>
            <a:r>
              <a:rPr lang="it-IT" sz="1400" dirty="0"/>
              <a:t>Objectives</a:t>
            </a:r>
          </a:p>
          <a:p>
            <a:pPr lvl="1">
              <a:spcBef>
                <a:spcPts val="600"/>
              </a:spcBef>
            </a:pPr>
            <a:r>
              <a:rPr lang="it-IT" sz="1400" dirty="0"/>
              <a:t>Activities carried</a:t>
            </a:r>
          </a:p>
          <a:p>
            <a:pPr lvl="1">
              <a:spcBef>
                <a:spcPts val="600"/>
              </a:spcBef>
            </a:pPr>
            <a:r>
              <a:rPr lang="it-IT" sz="1400" dirty="0"/>
              <a:t>Results achieved</a:t>
            </a:r>
          </a:p>
          <a:p>
            <a:pPr lvl="0"/>
            <a:endParaRPr lang="it-IT" dirty="0"/>
          </a:p>
          <a:p>
            <a:pPr marL="76200" lvl="0" indent="0">
              <a:buNone/>
            </a:pPr>
            <a:r>
              <a:rPr lang="it-IT" sz="1400" i="1" dirty="0">
                <a:solidFill>
                  <a:schemeClr val="tx1"/>
                </a:solidFill>
              </a:rPr>
              <a:t>Template: </a:t>
            </a:r>
            <a:r>
              <a:rPr lang="it-IT" sz="1400" i="1" dirty="0"/>
              <a:t>Activity to be carried out directly on the project website (</a:t>
            </a:r>
            <a:r>
              <a:rPr lang="it-IT" sz="1400" i="1" dirty="0">
                <a:hlinkClick r:id="rId3"/>
              </a:rPr>
              <a:t>https://eydigifolio.ipb.pt/wip.php</a:t>
            </a:r>
            <a:r>
              <a:rPr lang="it-IT" sz="1400" i="1" dirty="0"/>
              <a:t>) </a:t>
            </a: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 Reporting</a:t>
            </a:r>
          </a:p>
        </p:txBody>
      </p:sp>
      <p:sp>
        <p:nvSpPr>
          <p:cNvPr id="8" name="Google Shape;105;p17"/>
          <p:cNvSpPr txBox="1">
            <a:spLocks noGrp="1"/>
          </p:cNvSpPr>
          <p:nvPr>
            <p:ph type="title"/>
          </p:nvPr>
        </p:nvSpPr>
        <p:spPr>
          <a:xfrm>
            <a:off x="17951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graphicFrame>
        <p:nvGraphicFramePr>
          <p:cNvPr id="6" name="Table 5"/>
          <p:cNvGraphicFramePr>
            <a:graphicFrameLocks noGrp="1"/>
          </p:cNvGraphicFramePr>
          <p:nvPr>
            <p:extLst>
              <p:ext uri="{D42A27DB-BD31-4B8C-83A1-F6EECF244321}">
                <p14:modId xmlns:p14="http://schemas.microsoft.com/office/powerpoint/2010/main" val="1580034857"/>
              </p:ext>
            </p:extLst>
          </p:nvPr>
        </p:nvGraphicFramePr>
        <p:xfrm>
          <a:off x="4644008" y="987574"/>
          <a:ext cx="3384376" cy="3139440"/>
        </p:xfrm>
        <a:graphic>
          <a:graphicData uri="http://schemas.openxmlformats.org/drawingml/2006/table">
            <a:tbl>
              <a:tblPr firstRow="1" bandRow="1">
                <a:tableStyleId>{11B854F4-DAD3-4796-B587-69EDEEDD8DB9}</a:tableStyleId>
              </a:tblPr>
              <a:tblGrid>
                <a:gridCol w="1692188">
                  <a:extLst>
                    <a:ext uri="{9D8B030D-6E8A-4147-A177-3AD203B41FA5}">
                      <a16:colId xmlns="" xmlns:a16="http://schemas.microsoft.com/office/drawing/2014/main" val="20000"/>
                    </a:ext>
                  </a:extLst>
                </a:gridCol>
                <a:gridCol w="1692188">
                  <a:extLst>
                    <a:ext uri="{9D8B030D-6E8A-4147-A177-3AD203B41FA5}">
                      <a16:colId xmlns="" xmlns:a16="http://schemas.microsoft.com/office/drawing/2014/main" val="20001"/>
                    </a:ext>
                  </a:extLst>
                </a:gridCol>
              </a:tblGrid>
              <a:tr h="370840">
                <a:tc>
                  <a:txBody>
                    <a:bodyPr/>
                    <a:lstStyle/>
                    <a:p>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Partner</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tc>
                  <a:txBody>
                    <a:bodyPr/>
                    <a:lstStyle/>
                    <a:p>
                      <a:pPr algn="ctr"/>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WPs</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extLst>
                  <a:ext uri="{0D108BD9-81ED-4DB2-BD59-A6C34878D82A}">
                    <a16:rowId xmlns="" xmlns:a16="http://schemas.microsoft.com/office/drawing/2014/main" val="10000"/>
                  </a:ext>
                </a:extLst>
              </a:tr>
              <a:tr h="370840">
                <a:tc>
                  <a:txBody>
                    <a:bodyPr/>
                    <a:lstStyle/>
                    <a:p>
                      <a:r>
                        <a:rPr lang="en-US" sz="1200" dirty="0"/>
                        <a:t>IC </a:t>
                      </a:r>
                      <a:r>
                        <a:rPr lang="en-US" sz="1200" dirty="0" err="1"/>
                        <a:t>Sestini</a:t>
                      </a:r>
                      <a:r>
                        <a:rPr lang="en-US" sz="1200" dirty="0"/>
                        <a:t> (IT)</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dk1"/>
                          </a:solidFill>
                          <a:latin typeface="Nunito"/>
                          <a:ea typeface="Nunito"/>
                          <a:cs typeface="Nunito"/>
                          <a:sym typeface="Nunito"/>
                        </a:rPr>
                        <a:t>Not updated</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u="none" strike="noStrike" cap="none"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1"/>
                  </a:ext>
                </a:extLst>
              </a:tr>
              <a:tr h="370840">
                <a:tc>
                  <a:txBody>
                    <a:bodyPr/>
                    <a:lstStyle/>
                    <a:p>
                      <a:r>
                        <a:rPr lang="en-US" sz="1200" dirty="0" err="1"/>
                        <a:t>CSSanta</a:t>
                      </a:r>
                      <a:r>
                        <a:rPr lang="en-US" sz="1200" dirty="0"/>
                        <a:t> Clara (PT)</a:t>
                      </a:r>
                      <a:endParaRPr lang="en-US" sz="1200" b="0" i="0" u="none" strike="noStrike" cap="none" dirty="0">
                        <a:solidFill>
                          <a:schemeClr val="dk1"/>
                        </a:solidFill>
                        <a:latin typeface="Nunito"/>
                        <a:ea typeface="Nunito"/>
                        <a:cs typeface="Nunito"/>
                        <a:sym typeface="Nunito"/>
                      </a:endParaRPr>
                    </a:p>
                  </a:txBody>
                  <a:tcPr/>
                </a:tc>
                <a:tc>
                  <a:txBody>
                    <a:bodyPr/>
                    <a:lstStyle/>
                    <a:p>
                      <a:pPr algn="ctr"/>
                      <a:r>
                        <a:rPr lang="en-US" sz="1200" b="1" i="0" u="none" strike="noStrike" cap="none" dirty="0">
                          <a:solidFill>
                            <a:srgbClr val="00B050"/>
                          </a:solidFill>
                          <a:latin typeface="Nunito"/>
                          <a:ea typeface="Nunito"/>
                          <a:cs typeface="Nunito"/>
                          <a:sym typeface="Nunito"/>
                        </a:rPr>
                        <a:t>1</a:t>
                      </a:r>
                      <a:r>
                        <a:rPr lang="en-US" sz="1050" b="1" i="0" u="none" strike="noStrike" cap="none" dirty="0">
                          <a:solidFill>
                            <a:srgbClr val="00B050"/>
                          </a:solidFill>
                          <a:latin typeface="Nunito"/>
                          <a:ea typeface="Nunito"/>
                          <a:cs typeface="Nunito"/>
                          <a:sym typeface="Nunito"/>
                        </a:rPr>
                        <a:t> </a:t>
                      </a:r>
                      <a:r>
                        <a:rPr lang="en-US" sz="1000" b="1" i="0" u="none" strike="noStrike" cap="none" dirty="0">
                          <a:solidFill>
                            <a:srgbClr val="FF0000"/>
                          </a:solidFill>
                          <a:latin typeface="Nunito"/>
                          <a:ea typeface="Nunito"/>
                          <a:cs typeface="Nunito"/>
                          <a:sym typeface="Nunito"/>
                        </a:rPr>
                        <a:t>(TBR)</a:t>
                      </a:r>
                      <a:r>
                        <a:rPr lang="en-US" sz="1200" b="1" i="0" u="none" strike="noStrike" cap="none" dirty="0">
                          <a:solidFill>
                            <a:srgbClr val="00B050"/>
                          </a:solidFill>
                          <a:latin typeface="Nunito"/>
                          <a:ea typeface="Nunito"/>
                          <a:cs typeface="Nunito"/>
                          <a:sym typeface="Nunito"/>
                        </a:rPr>
                        <a:t>,</a:t>
                      </a:r>
                      <a:r>
                        <a:rPr lang="en-US" sz="1200" b="1" i="0" u="none" strike="noStrike" cap="none" baseline="0" dirty="0">
                          <a:solidFill>
                            <a:srgbClr val="00B050"/>
                          </a:solidFill>
                          <a:latin typeface="Nunito"/>
                          <a:ea typeface="Nunito"/>
                          <a:cs typeface="Nunito"/>
                          <a:sym typeface="Nunito"/>
                        </a:rPr>
                        <a:t> 5 </a:t>
                      </a:r>
                      <a:r>
                        <a:rPr lang="en-US" sz="1000" b="1" i="0" u="none" strike="noStrike" cap="none" dirty="0">
                          <a:solidFill>
                            <a:srgbClr val="FF0000"/>
                          </a:solidFill>
                          <a:latin typeface="Nunito"/>
                          <a:ea typeface="Nunito"/>
                          <a:cs typeface="Nunito"/>
                          <a:sym typeface="Nunito"/>
                        </a:rPr>
                        <a:t>(TBR)</a:t>
                      </a:r>
                      <a:endParaRPr lang="en-US" sz="1200" b="1" i="0" u="none" strike="noStrike" cap="none"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2"/>
                  </a:ext>
                </a:extLst>
              </a:tr>
              <a:tr h="370840">
                <a:tc>
                  <a:txBody>
                    <a:bodyPr/>
                    <a:lstStyle/>
                    <a:p>
                      <a:r>
                        <a:rPr lang="pt-BR" sz="1200" dirty="0"/>
                        <a:t>AE Miguel Torga (PT)</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dirty="0">
                          <a:solidFill>
                            <a:srgbClr val="00B050"/>
                          </a:solidFill>
                          <a:latin typeface="Nunito"/>
                          <a:ea typeface="Nunito"/>
                          <a:cs typeface="Nunito"/>
                          <a:sym typeface="Nunito"/>
                        </a:rPr>
                        <a:t>1,</a:t>
                      </a:r>
                      <a:r>
                        <a:rPr lang="en-US" sz="1100" b="1" i="0" u="none" strike="noStrike" cap="none" baseline="0" dirty="0">
                          <a:solidFill>
                            <a:srgbClr val="00B050"/>
                          </a:solidFill>
                          <a:latin typeface="Nunito"/>
                          <a:ea typeface="Nunito"/>
                          <a:cs typeface="Nunito"/>
                          <a:sym typeface="Nunito"/>
                        </a:rPr>
                        <a:t> 2 </a:t>
                      </a:r>
                      <a:r>
                        <a:rPr lang="en-US" sz="1100" b="1" i="0" u="none" strike="noStrike" cap="none" dirty="0">
                          <a:solidFill>
                            <a:srgbClr val="FF0000"/>
                          </a:solidFill>
                          <a:latin typeface="Nunito"/>
                          <a:ea typeface="Nunito"/>
                          <a:cs typeface="Nunito"/>
                          <a:sym typeface="Nunito"/>
                        </a:rPr>
                        <a:t>(TBR)</a:t>
                      </a:r>
                      <a:r>
                        <a:rPr lang="en-US" sz="1100" b="1" i="0" u="none" strike="noStrike" cap="none" baseline="0" dirty="0">
                          <a:solidFill>
                            <a:srgbClr val="00B050"/>
                          </a:solidFill>
                          <a:latin typeface="Nunito"/>
                          <a:ea typeface="Nunito"/>
                          <a:cs typeface="Nunito"/>
                          <a:sym typeface="Nunito"/>
                        </a:rPr>
                        <a:t>, 5 </a:t>
                      </a:r>
                      <a:r>
                        <a:rPr lang="en-US" sz="1100" b="1" i="0" u="none" strike="noStrike" cap="none" dirty="0">
                          <a:solidFill>
                            <a:srgbClr val="FF0000"/>
                          </a:solidFill>
                          <a:latin typeface="Nunito"/>
                          <a:ea typeface="Nunito"/>
                          <a:cs typeface="Nunito"/>
                          <a:sym typeface="Nunito"/>
                        </a:rPr>
                        <a:t>(TBR)</a:t>
                      </a:r>
                      <a:endParaRPr lang="en-US" sz="1100" b="1" i="0" u="none" strike="noStrike" cap="none" baseline="0"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3"/>
                  </a:ext>
                </a:extLst>
              </a:tr>
              <a:tr h="370840">
                <a:tc>
                  <a:txBody>
                    <a:bodyPr/>
                    <a:lstStyle/>
                    <a:p>
                      <a:r>
                        <a:rPr lang="en-US" sz="1200" dirty="0" err="1"/>
                        <a:t>EuroEd</a:t>
                      </a:r>
                      <a:r>
                        <a:rPr lang="en-US" sz="1200" dirty="0"/>
                        <a:t> (RO)</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00B050"/>
                          </a:solidFill>
                          <a:latin typeface="Nunito"/>
                          <a:ea typeface="Nunito"/>
                          <a:cs typeface="Nunito"/>
                          <a:sym typeface="Nunito"/>
                        </a:rPr>
                        <a:t>1,</a:t>
                      </a:r>
                      <a:r>
                        <a:rPr lang="en-US" sz="1200" b="1" i="0" u="none" strike="noStrike" cap="none" baseline="0" dirty="0">
                          <a:solidFill>
                            <a:srgbClr val="00B050"/>
                          </a:solidFill>
                          <a:latin typeface="Nunito"/>
                          <a:ea typeface="Nunito"/>
                          <a:cs typeface="Nunito"/>
                          <a:sym typeface="Nunito"/>
                        </a:rPr>
                        <a:t> 2, 5</a:t>
                      </a:r>
                    </a:p>
                  </a:txBody>
                  <a:tcPr/>
                </a:tc>
                <a:extLst>
                  <a:ext uri="{0D108BD9-81ED-4DB2-BD59-A6C34878D82A}">
                    <a16:rowId xmlns="" xmlns:a16="http://schemas.microsoft.com/office/drawing/2014/main" val="10004"/>
                  </a:ext>
                </a:extLst>
              </a:tr>
              <a:tr h="370840">
                <a:tc>
                  <a:txBody>
                    <a:bodyPr/>
                    <a:lstStyle/>
                    <a:p>
                      <a:r>
                        <a:rPr lang="it-IT" sz="1200" dirty="0"/>
                        <a:t>IPB (PT)</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smtClean="0">
                          <a:solidFill>
                            <a:srgbClr val="00B050"/>
                          </a:solidFill>
                          <a:latin typeface="Nunito"/>
                          <a:ea typeface="Nunito"/>
                          <a:cs typeface="Nunito"/>
                          <a:sym typeface="Nunito"/>
                        </a:rPr>
                        <a:t>1,</a:t>
                      </a:r>
                      <a:r>
                        <a:rPr lang="en-US" sz="1200" b="1" i="0" u="none" strike="noStrike" cap="none" baseline="0" dirty="0" smtClean="0">
                          <a:solidFill>
                            <a:srgbClr val="00B050"/>
                          </a:solidFill>
                          <a:latin typeface="Nunito"/>
                          <a:ea typeface="Nunito"/>
                          <a:cs typeface="Nunito"/>
                          <a:sym typeface="Nunito"/>
                        </a:rPr>
                        <a:t> 2, 5</a:t>
                      </a:r>
                      <a:endParaRPr lang="en-US" sz="1200" b="1" i="0" u="none" strike="noStrike" cap="none" baseline="0" dirty="0">
                        <a:solidFill>
                          <a:srgbClr val="00B050"/>
                        </a:solidFill>
                        <a:latin typeface="Nunito"/>
                        <a:ea typeface="Nunito"/>
                        <a:cs typeface="Nunito"/>
                        <a:sym typeface="Nunito"/>
                      </a:endParaRPr>
                    </a:p>
                  </a:txBody>
                  <a:tcPr/>
                </a:tc>
                <a:extLst>
                  <a:ext uri="{0D108BD9-81ED-4DB2-BD59-A6C34878D82A}">
                    <a16:rowId xmlns="" xmlns:a16="http://schemas.microsoft.com/office/drawing/2014/main" val="10005"/>
                  </a:ext>
                </a:extLst>
              </a:tr>
              <a:tr h="370840">
                <a:tc>
                  <a:txBody>
                    <a:bodyPr/>
                    <a:lstStyle/>
                    <a:p>
                      <a:r>
                        <a:rPr lang="it-IT" sz="1200" dirty="0"/>
                        <a:t>ULS (IE)</a:t>
                      </a:r>
                      <a:endParaRPr lang="en-US" sz="1200" b="0" i="0" u="none" strike="noStrike" cap="none" dirty="0">
                        <a:solidFill>
                          <a:schemeClr val="dk1"/>
                        </a:solidFill>
                        <a:latin typeface="Nunito"/>
                        <a:ea typeface="Nunito"/>
                        <a:cs typeface="Nunito"/>
                        <a:sym typeface="Nunito"/>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dk1"/>
                          </a:solidFill>
                          <a:latin typeface="Nunito"/>
                          <a:ea typeface="Nunito"/>
                          <a:cs typeface="Nunito"/>
                          <a:sym typeface="Nunito"/>
                        </a:rPr>
                        <a:t>Not updated</a:t>
                      </a:r>
                    </a:p>
                  </a:txBody>
                  <a:tcPr/>
                </a:tc>
                <a:extLst>
                  <a:ext uri="{0D108BD9-81ED-4DB2-BD59-A6C34878D82A}">
                    <a16:rowId xmlns="" xmlns:a16="http://schemas.microsoft.com/office/drawing/2014/main" val="10006"/>
                  </a:ext>
                </a:extLst>
              </a:tr>
              <a:tr h="370840">
                <a:tc>
                  <a:txBody>
                    <a:bodyPr/>
                    <a:lstStyle/>
                    <a:p>
                      <a:r>
                        <a:rPr lang="en-US" sz="1200" b="0" i="0" u="none" strike="noStrike" cap="none" dirty="0">
                          <a:solidFill>
                            <a:schemeClr val="dk1"/>
                          </a:solidFill>
                          <a:latin typeface="Nunito"/>
                          <a:ea typeface="Nunito"/>
                          <a:cs typeface="Nunito"/>
                          <a:sym typeface="Nunito"/>
                        </a:rPr>
                        <a:t>Pixel (IT)</a:t>
                      </a: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rgbClr val="00B050"/>
                          </a:solidFill>
                          <a:latin typeface="Nunito"/>
                          <a:ea typeface="Nunito"/>
                          <a:cs typeface="Nunito"/>
                          <a:sym typeface="Nunito"/>
                        </a:rPr>
                        <a:t>1,</a:t>
                      </a:r>
                      <a:r>
                        <a:rPr lang="en-US" sz="1200" b="1" i="0" u="none" strike="noStrike" cap="none" baseline="0" dirty="0">
                          <a:solidFill>
                            <a:srgbClr val="00B050"/>
                          </a:solidFill>
                          <a:latin typeface="Nunito"/>
                          <a:ea typeface="Nunito"/>
                          <a:cs typeface="Nunito"/>
                          <a:sym typeface="Nunito"/>
                        </a:rPr>
                        <a:t> 2, 3, 5</a:t>
                      </a:r>
                      <a:endParaRPr lang="en-US" sz="1200" b="1" i="0" u="none" strike="noStrike" cap="none" dirty="0">
                        <a:solidFill>
                          <a:srgbClr val="00B050"/>
                        </a:solidFill>
                        <a:latin typeface="Nunito"/>
                        <a:ea typeface="Nunito"/>
                        <a:cs typeface="Nunito"/>
                        <a:sym typeface="Nunito"/>
                      </a:endParaRPr>
                    </a:p>
                    <a:p>
                      <a:pPr algn="ctr"/>
                      <a:endParaRPr lang="en-US" sz="1200" b="0" i="0" u="none" strike="noStrike" cap="none" dirty="0">
                        <a:solidFill>
                          <a:schemeClr val="dk1"/>
                        </a:solidFill>
                        <a:latin typeface="Nunito"/>
                        <a:ea typeface="Nunito"/>
                        <a:cs typeface="Nunito"/>
                        <a:sym typeface="Nunito"/>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1273004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49</a:t>
            </a:fld>
            <a:endParaRPr/>
          </a:p>
        </p:txBody>
      </p:sp>
      <p:sp>
        <p:nvSpPr>
          <p:cNvPr id="106" name="Google Shape;106;p17"/>
          <p:cNvSpPr txBox="1">
            <a:spLocks noGrp="1"/>
          </p:cNvSpPr>
          <p:nvPr>
            <p:ph type="body" idx="4294967295"/>
          </p:nvPr>
        </p:nvSpPr>
        <p:spPr>
          <a:xfrm>
            <a:off x="797644" y="1344166"/>
            <a:ext cx="6870700" cy="245172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it-IT" dirty="0"/>
              <a:t>Financial and Administrative Management</a:t>
            </a:r>
          </a:p>
          <a:p>
            <a:pPr marL="457200" lvl="0" indent="-381000" algn="l" rtl="0">
              <a:spcBef>
                <a:spcPts val="600"/>
              </a:spcBef>
              <a:spcAft>
                <a:spcPts val="0"/>
              </a:spcAft>
              <a:buSzPts val="2400"/>
              <a:buChar char="▫"/>
            </a:pPr>
            <a:endParaRPr lang="it-IT" dirty="0"/>
          </a:p>
          <a:p>
            <a:pPr marL="76200" lvl="0" indent="0" algn="l" rtl="0">
              <a:spcBef>
                <a:spcPts val="600"/>
              </a:spcBef>
              <a:spcAft>
                <a:spcPts val="0"/>
              </a:spcAft>
              <a:buSzPts val="2400"/>
              <a:buNone/>
            </a:pPr>
            <a:r>
              <a:rPr lang="it-IT" sz="1400" b="1" dirty="0">
                <a:solidFill>
                  <a:schemeClr val="tx1"/>
                </a:solidFill>
              </a:rPr>
              <a:t>Templates</a:t>
            </a:r>
            <a:endParaRPr lang="it-IT" sz="1600" b="1" dirty="0">
              <a:solidFill>
                <a:schemeClr val="tx1"/>
              </a:solidFill>
            </a:endParaRPr>
          </a:p>
          <a:p>
            <a:pPr lvl="1"/>
            <a:r>
              <a:rPr lang="it-IT" sz="1400" i="1" dirty="0"/>
              <a:t>WP1.B - Guidelines for financial management</a:t>
            </a:r>
          </a:p>
          <a:p>
            <a:pPr lvl="1"/>
            <a:r>
              <a:rPr lang="it-IT" sz="1400" i="1" dirty="0"/>
              <a:t>WP1.C – Templates for financial management</a:t>
            </a:r>
          </a:p>
          <a:p>
            <a:pPr marL="533400" lvl="1" indent="0">
              <a:buNone/>
            </a:pPr>
            <a:endParaRPr lang="it-IT" sz="1800" b="1" dirty="0">
              <a:solidFill>
                <a:schemeClr val="accent1"/>
              </a:solidFill>
            </a:endParaRP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 Financial Reporting</a:t>
            </a:r>
          </a:p>
        </p:txBody>
      </p:sp>
      <p:sp>
        <p:nvSpPr>
          <p:cNvPr id="8" name="Google Shape;105;p17"/>
          <p:cNvSpPr txBox="1">
            <a:spLocks noGrp="1"/>
          </p:cNvSpPr>
          <p:nvPr>
            <p:ph type="title"/>
          </p:nvPr>
        </p:nvSpPr>
        <p:spPr>
          <a:xfrm>
            <a:off x="17951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Tree>
    <p:extLst>
      <p:ext uri="{BB962C8B-B14F-4D97-AF65-F5344CB8AC3E}">
        <p14:creationId xmlns:p14="http://schemas.microsoft.com/office/powerpoint/2010/main" val="2998805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4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Target Groups</a:t>
            </a:r>
            <a:endParaRPr dirty="0"/>
          </a:p>
        </p:txBody>
      </p:sp>
      <p:sp>
        <p:nvSpPr>
          <p:cNvPr id="1222" name="Google Shape;1222;p4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2" name="Group 1"/>
          <p:cNvGrpSpPr/>
          <p:nvPr/>
        </p:nvGrpSpPr>
        <p:grpSpPr>
          <a:xfrm>
            <a:off x="755576" y="1528537"/>
            <a:ext cx="7056340" cy="2843413"/>
            <a:chOff x="755576" y="1528537"/>
            <a:chExt cx="7056340" cy="2843413"/>
          </a:xfrm>
        </p:grpSpPr>
        <p:sp>
          <p:nvSpPr>
            <p:cNvPr id="1224" name="Google Shape;1224;p47"/>
            <p:cNvSpPr txBox="1"/>
            <p:nvPr/>
          </p:nvSpPr>
          <p:spPr>
            <a:xfrm>
              <a:off x="860325" y="3637850"/>
              <a:ext cx="1489200" cy="734100"/>
            </a:xfrm>
            <a:prstGeom prst="rect">
              <a:avLst/>
            </a:prstGeom>
            <a:noFill/>
            <a:ln>
              <a:noFill/>
            </a:ln>
          </p:spPr>
          <p:txBody>
            <a:bodyPr spcFirstLastPara="1" wrap="square" lIns="0" tIns="0" rIns="0" bIns="0" anchor="t" anchorCtr="0">
              <a:noAutofit/>
            </a:bodyPr>
            <a:lstStyle/>
            <a:p>
              <a:pPr lvl="0" algn="ctr"/>
              <a:r>
                <a:rPr lang="en-US" sz="1200" b="1" dirty="0">
                  <a:solidFill>
                    <a:schemeClr val="dk1"/>
                  </a:solidFill>
                  <a:latin typeface="Nunito"/>
                  <a:ea typeface="Nunito"/>
                  <a:cs typeface="Nunito"/>
                  <a:sym typeface="Nunito"/>
                </a:rPr>
                <a:t>Kindergarten teachers</a:t>
              </a:r>
              <a:r>
                <a:rPr lang="en" dirty="0">
                  <a:solidFill>
                    <a:schemeClr val="dk1"/>
                  </a:solidFill>
                  <a:latin typeface="Nunito"/>
                  <a:ea typeface="Nunito"/>
                  <a:cs typeface="Nunito"/>
                  <a:sym typeface="Nunito"/>
                </a:rPr>
                <a:t/>
              </a:r>
              <a:br>
                <a:rPr lang="en" dirty="0">
                  <a:solidFill>
                    <a:schemeClr val="dk1"/>
                  </a:solidFill>
                  <a:latin typeface="Nunito"/>
                  <a:ea typeface="Nunito"/>
                  <a:cs typeface="Nunito"/>
                  <a:sym typeface="Nunito"/>
                </a:rPr>
              </a:br>
              <a:endParaRPr dirty="0">
                <a:solidFill>
                  <a:schemeClr val="dk1"/>
                </a:solidFill>
                <a:latin typeface="Nunito"/>
                <a:ea typeface="Nunito"/>
                <a:cs typeface="Nunito"/>
                <a:sym typeface="Nunito"/>
              </a:endParaRPr>
            </a:p>
          </p:txBody>
        </p:sp>
        <p:sp>
          <p:nvSpPr>
            <p:cNvPr id="1226" name="Google Shape;1226;p47"/>
            <p:cNvSpPr txBox="1"/>
            <p:nvPr/>
          </p:nvSpPr>
          <p:spPr>
            <a:xfrm>
              <a:off x="3491880" y="3637850"/>
              <a:ext cx="1489200" cy="734100"/>
            </a:xfrm>
            <a:prstGeom prst="rect">
              <a:avLst/>
            </a:prstGeom>
            <a:noFill/>
            <a:ln>
              <a:noFill/>
            </a:ln>
          </p:spPr>
          <p:txBody>
            <a:bodyPr spcFirstLastPara="1" wrap="square" lIns="0" tIns="0" rIns="0" bIns="0" anchor="t" anchorCtr="0">
              <a:noAutofit/>
            </a:bodyPr>
            <a:lstStyle/>
            <a:p>
              <a:pPr lvl="0" algn="ctr"/>
              <a:r>
                <a:rPr lang="en-US" sz="1200" b="1" dirty="0">
                  <a:solidFill>
                    <a:schemeClr val="dk1"/>
                  </a:solidFill>
                  <a:latin typeface="Nunito"/>
                  <a:ea typeface="Nunito"/>
                  <a:cs typeface="Nunito"/>
                  <a:sym typeface="Nunito"/>
                </a:rPr>
                <a:t>Early childhood educators</a:t>
              </a:r>
              <a:r>
                <a:rPr lang="en" dirty="0">
                  <a:solidFill>
                    <a:schemeClr val="dk1"/>
                  </a:solidFill>
                  <a:latin typeface="Nunito"/>
                  <a:ea typeface="Nunito"/>
                  <a:cs typeface="Nunito"/>
                  <a:sym typeface="Nunito"/>
                </a:rPr>
                <a:t/>
              </a:r>
              <a:br>
                <a:rPr lang="en" dirty="0">
                  <a:solidFill>
                    <a:schemeClr val="dk1"/>
                  </a:solidFill>
                  <a:latin typeface="Nunito"/>
                  <a:ea typeface="Nunito"/>
                  <a:cs typeface="Nunito"/>
                  <a:sym typeface="Nunito"/>
                </a:rPr>
              </a:br>
              <a:endParaRPr dirty="0">
                <a:solidFill>
                  <a:schemeClr val="dk1"/>
                </a:solidFill>
                <a:latin typeface="Nunito"/>
                <a:ea typeface="Nunito"/>
                <a:cs typeface="Nunito"/>
                <a:sym typeface="Nunito"/>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5856" y="1528537"/>
              <a:ext cx="1971130" cy="197113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576" y="1528537"/>
              <a:ext cx="1971130" cy="197113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40786" y="1528537"/>
              <a:ext cx="1971130" cy="1971130"/>
            </a:xfrm>
            <a:prstGeom prst="rect">
              <a:avLst/>
            </a:prstGeom>
          </p:spPr>
        </p:pic>
        <p:sp>
          <p:nvSpPr>
            <p:cNvPr id="6" name="Rectangle 5"/>
            <p:cNvSpPr/>
            <p:nvPr/>
          </p:nvSpPr>
          <p:spPr>
            <a:xfrm>
              <a:off x="6085305" y="3641190"/>
              <a:ext cx="1482089" cy="461665"/>
            </a:xfrm>
            <a:prstGeom prst="rect">
              <a:avLst/>
            </a:prstGeom>
          </p:spPr>
          <p:txBody>
            <a:bodyPr wrap="square">
              <a:spAutoFit/>
            </a:bodyPr>
            <a:lstStyle/>
            <a:p>
              <a:pPr lvl="0" algn="ctr"/>
              <a:r>
                <a:rPr lang="en-US" sz="1200" b="1" dirty="0">
                  <a:solidFill>
                    <a:schemeClr val="dk1"/>
                  </a:solidFill>
                  <a:latin typeface="Nunito"/>
                  <a:ea typeface="Nunito"/>
                  <a:cs typeface="Nunito"/>
                  <a:sym typeface="Nunito"/>
                </a:rPr>
                <a:t>Kindergarten managerial staff</a:t>
              </a:r>
            </a:p>
          </p:txBody>
        </p:sp>
      </p:grpSp>
    </p:spTree>
    <p:extLst>
      <p:ext uri="{BB962C8B-B14F-4D97-AF65-F5344CB8AC3E}">
        <p14:creationId xmlns:p14="http://schemas.microsoft.com/office/powerpoint/2010/main" val="2718197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14" name="Google Shape;105;p17"/>
          <p:cNvSpPr txBox="1">
            <a:spLocks/>
          </p:cNvSpPr>
          <p:nvPr/>
        </p:nvSpPr>
        <p:spPr>
          <a:xfrm>
            <a:off x="434275" y="555526"/>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Actions and Deadlines</a:t>
            </a:r>
          </a:p>
        </p:txBody>
      </p:sp>
      <p:graphicFrame>
        <p:nvGraphicFramePr>
          <p:cNvPr id="8" name="Table 7"/>
          <p:cNvGraphicFramePr>
            <a:graphicFrameLocks noGrp="1"/>
          </p:cNvGraphicFramePr>
          <p:nvPr>
            <p:extLst>
              <p:ext uri="{D42A27DB-BD31-4B8C-83A1-F6EECF244321}">
                <p14:modId xmlns:p14="http://schemas.microsoft.com/office/powerpoint/2010/main" val="1551572672"/>
              </p:ext>
            </p:extLst>
          </p:nvPr>
        </p:nvGraphicFramePr>
        <p:xfrm>
          <a:off x="539552" y="1275606"/>
          <a:ext cx="7812000" cy="2656840"/>
        </p:xfrm>
        <a:graphic>
          <a:graphicData uri="http://schemas.openxmlformats.org/drawingml/2006/table">
            <a:tbl>
              <a:tblPr firstRow="1" bandRow="1">
                <a:tableStyleId>{69012ECD-51FC-41F1-AA8D-1B2483CD663E}</a:tableStyleId>
              </a:tblPr>
              <a:tblGrid>
                <a:gridCol w="4680520">
                  <a:extLst>
                    <a:ext uri="{9D8B030D-6E8A-4147-A177-3AD203B41FA5}">
                      <a16:colId xmlns="" xmlns:a16="http://schemas.microsoft.com/office/drawing/2014/main" val="20000"/>
                    </a:ext>
                  </a:extLst>
                </a:gridCol>
                <a:gridCol w="2015480">
                  <a:extLst>
                    <a:ext uri="{9D8B030D-6E8A-4147-A177-3AD203B41FA5}">
                      <a16:colId xmlns="" xmlns:a16="http://schemas.microsoft.com/office/drawing/2014/main" val="20001"/>
                    </a:ext>
                  </a:extLst>
                </a:gridCol>
                <a:gridCol w="1116000">
                  <a:extLst>
                    <a:ext uri="{9D8B030D-6E8A-4147-A177-3AD203B41FA5}">
                      <a16:colId xmlns="" xmlns:a16="http://schemas.microsoft.com/office/drawing/2014/main" val="20002"/>
                    </a:ext>
                  </a:extLst>
                </a:gridCol>
              </a:tblGrid>
              <a:tr h="370840">
                <a:tc>
                  <a:txBody>
                    <a:bodyPr/>
                    <a:lstStyle/>
                    <a:p>
                      <a:r>
                        <a:rPr lang="it-IT" dirty="0">
                          <a:latin typeface="Nunito" pitchFamily="2" charset="0"/>
                        </a:rPr>
                        <a:t>Action</a:t>
                      </a:r>
                    </a:p>
                  </a:txBody>
                  <a:tcPr/>
                </a:tc>
                <a:tc>
                  <a:txBody>
                    <a:bodyPr/>
                    <a:lstStyle/>
                    <a:p>
                      <a:r>
                        <a:rPr lang="it-IT" dirty="0">
                          <a:latin typeface="Nunito" pitchFamily="2" charset="0"/>
                        </a:rPr>
                        <a:t>Deadline</a:t>
                      </a:r>
                    </a:p>
                  </a:txBody>
                  <a:tcPr/>
                </a:tc>
                <a:tc>
                  <a:txBody>
                    <a:bodyPr/>
                    <a:lstStyle/>
                    <a:p>
                      <a:r>
                        <a:rPr lang="it-IT" dirty="0">
                          <a:latin typeface="Nunito" pitchFamily="2" charset="0"/>
                        </a:rPr>
                        <a:t>Status</a:t>
                      </a: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IPB (PT)</a:t>
                      </a:r>
                    </a:p>
                    <a:p>
                      <a:r>
                        <a:rPr lang="it-IT" sz="1100" baseline="0" dirty="0">
                          <a:latin typeface="Nunito" pitchFamily="2" charset="0"/>
                          <a:cs typeface="Hind" panose="020B0604020202020204" charset="0"/>
                        </a:rPr>
                        <a:t>Send feedback on the quality plan</a:t>
                      </a:r>
                    </a:p>
                    <a:p>
                      <a:r>
                        <a:rPr lang="it-IT" sz="1100" baseline="0" dirty="0">
                          <a:latin typeface="Nunito" pitchFamily="2" charset="0"/>
                          <a:cs typeface="Hind" panose="020B0604020202020204" charset="0"/>
                        </a:rPr>
                        <a:t>Send feedback on the Memorandum of Understanding</a:t>
                      </a:r>
                      <a:endParaRPr lang="it-IT" sz="1100" dirty="0">
                        <a:latin typeface="Nunito" pitchFamily="2" charset="0"/>
                        <a:cs typeface="Hind" panose="020B0604020202020204" charset="0"/>
                      </a:endParaRPr>
                    </a:p>
                  </a:txBody>
                  <a:tcPr/>
                </a:tc>
                <a:tc>
                  <a:txBody>
                    <a:bodyPr/>
                    <a:lstStyle/>
                    <a:p>
                      <a:r>
                        <a:rPr lang="it-IT" sz="1100" b="0" i="0" u="none" strike="noStrike" cap="none" baseline="0" dirty="0">
                          <a:solidFill>
                            <a:schemeClr val="tx1"/>
                          </a:solidFill>
                          <a:latin typeface="Nunito" pitchFamily="2" charset="0"/>
                          <a:ea typeface="+mn-ea"/>
                          <a:cs typeface="Hind" panose="020B0604020202020204" charset="0"/>
                          <a:sym typeface="Arial"/>
                        </a:rPr>
                        <a:t>22 December 2022</a:t>
                      </a:r>
                    </a:p>
                  </a:txBody>
                  <a:tcPr/>
                </a:tc>
                <a:tc>
                  <a:txBody>
                    <a:bodyPr/>
                    <a:lstStyle/>
                    <a:p>
                      <a:r>
                        <a:rPr lang="it-IT" sz="1100" b="1" i="0" u="none" strike="noStrike" cap="none" baseline="0" dirty="0">
                          <a:solidFill>
                            <a:srgbClr val="00B050"/>
                          </a:solidFill>
                          <a:latin typeface="Nunito" pitchFamily="2" charset="0"/>
                          <a:ea typeface="+mn-ea"/>
                          <a:cs typeface="Hind" panose="020B0604020202020204" charset="0"/>
                          <a:sym typeface="Arial"/>
                        </a:rPr>
                        <a:t>Completed</a:t>
                      </a:r>
                    </a:p>
                  </a:txBody>
                  <a:tcPr/>
                </a:tc>
                <a:extLst>
                  <a:ext uri="{0D108BD9-81ED-4DB2-BD59-A6C34878D82A}">
                    <a16:rowId xmlns="" xmlns:a16="http://schemas.microsoft.com/office/drawing/2014/main" val="10001"/>
                  </a:ext>
                </a:extLst>
              </a:tr>
              <a:tr h="370840">
                <a:tc>
                  <a:txBody>
                    <a:bodyPr/>
                    <a:lstStyle/>
                    <a:p>
                      <a:r>
                        <a:rPr lang="it-IT" sz="1100" b="1" i="0" u="none" strike="noStrike" cap="none" dirty="0">
                          <a:solidFill>
                            <a:srgbClr val="00B050"/>
                          </a:solidFill>
                          <a:latin typeface="Hind" panose="020B0604020202020204" charset="0"/>
                          <a:ea typeface="+mn-ea"/>
                          <a:cs typeface="Hind" panose="020B0604020202020204" charset="0"/>
                          <a:sym typeface="Arial"/>
                        </a:rPr>
                        <a:t>All partners</a:t>
                      </a:r>
                    </a:p>
                    <a:p>
                      <a:r>
                        <a:rPr lang="it-IT" sz="1100" b="0" i="0" u="none" strike="noStrike" cap="none" baseline="0" dirty="0">
                          <a:solidFill>
                            <a:schemeClr val="tx1"/>
                          </a:solidFill>
                          <a:latin typeface="Nunito" pitchFamily="2" charset="0"/>
                          <a:ea typeface="+mn-ea"/>
                          <a:cs typeface="Hind" panose="020B0604020202020204" charset="0"/>
                          <a:sym typeface="Arial"/>
                        </a:rPr>
                        <a:t>Carry out the narrative activity report on the web site</a:t>
                      </a:r>
                    </a:p>
                  </a:txBody>
                  <a:tcPr/>
                </a:tc>
                <a:tc>
                  <a:txBody>
                    <a:bodyPr/>
                    <a:lstStyle/>
                    <a:p>
                      <a:r>
                        <a:rPr lang="it-IT" sz="1100" b="0" i="0" u="none" strike="noStrike" cap="none" baseline="0" dirty="0">
                          <a:solidFill>
                            <a:srgbClr val="FF0000"/>
                          </a:solidFill>
                          <a:latin typeface="Nunito" pitchFamily="2" charset="0"/>
                          <a:ea typeface="+mn-ea"/>
                          <a:cs typeface="Hind" panose="020B0604020202020204" charset="0"/>
                          <a:sym typeface="Arial"/>
                        </a:rPr>
                        <a:t>Progress report</a:t>
                      </a:r>
                    </a:p>
                    <a:p>
                      <a:r>
                        <a:rPr lang="it-IT" sz="1100" b="0" i="0" u="none" strike="noStrike" cap="none" baseline="0" dirty="0">
                          <a:solidFill>
                            <a:schemeClr val="tx1"/>
                          </a:solidFill>
                          <a:latin typeface="Nunito" pitchFamily="2" charset="0"/>
                          <a:ea typeface="+mn-ea"/>
                          <a:cs typeface="Hind" panose="020B0604020202020204" charset="0"/>
                          <a:sym typeface="Arial"/>
                        </a:rPr>
                        <a:t>1 November 2023</a:t>
                      </a:r>
                    </a:p>
                    <a:p>
                      <a:r>
                        <a:rPr lang="it-IT" sz="1100" b="0" i="0" u="none" strike="noStrike" cap="none" baseline="0" dirty="0">
                          <a:solidFill>
                            <a:srgbClr val="FF0000"/>
                          </a:solidFill>
                          <a:latin typeface="Nunito" pitchFamily="2" charset="0"/>
                          <a:ea typeface="+mn-ea"/>
                          <a:cs typeface="Hind" panose="020B0604020202020204" charset="0"/>
                          <a:sym typeface="Arial"/>
                        </a:rPr>
                        <a:t>Final report</a:t>
                      </a:r>
                    </a:p>
                    <a:p>
                      <a:r>
                        <a:rPr lang="it-IT" sz="1100" b="0" i="0" u="none" strike="noStrike" cap="none" baseline="0" dirty="0">
                          <a:solidFill>
                            <a:schemeClr val="tx1"/>
                          </a:solidFill>
                          <a:latin typeface="Nunito" pitchFamily="2" charset="0"/>
                          <a:ea typeface="+mn-ea"/>
                          <a:cs typeface="Hind" panose="020B0604020202020204" charset="0"/>
                          <a:sym typeface="Arial"/>
                        </a:rPr>
                        <a:t>30 November 2025</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2"/>
                  </a:ext>
                </a:extLst>
              </a:tr>
              <a:tr h="370840">
                <a:tc>
                  <a:txBody>
                    <a:bodyPr/>
                    <a:lstStyle/>
                    <a:p>
                      <a:r>
                        <a:rPr lang="it-IT" sz="1100" b="1" i="0" u="none" strike="noStrike" cap="none" dirty="0">
                          <a:solidFill>
                            <a:srgbClr val="00B050"/>
                          </a:solidFill>
                          <a:latin typeface="Hind" panose="020B0604020202020204" charset="0"/>
                          <a:ea typeface="+mn-ea"/>
                          <a:cs typeface="Hind" panose="020B0604020202020204" charset="0"/>
                          <a:sym typeface="Arial"/>
                        </a:rPr>
                        <a:t>All partners</a:t>
                      </a:r>
                    </a:p>
                    <a:p>
                      <a:r>
                        <a:rPr lang="it-IT" sz="1100" b="0" i="0" u="none" strike="noStrike" cap="none" baseline="0" dirty="0">
                          <a:solidFill>
                            <a:schemeClr val="tx1"/>
                          </a:solidFill>
                          <a:latin typeface="Nunito" pitchFamily="2" charset="0"/>
                          <a:ea typeface="+mn-ea"/>
                          <a:cs typeface="Hind" panose="020B0604020202020204" charset="0"/>
                          <a:sym typeface="Arial"/>
                        </a:rPr>
                        <a:t>Send the financial reports with supporting documents</a:t>
                      </a:r>
                    </a:p>
                  </a:txBody>
                  <a:tcPr/>
                </a:tc>
                <a:tc>
                  <a:txBody>
                    <a:bodyPr/>
                    <a:lstStyle/>
                    <a:p>
                      <a:r>
                        <a:rPr lang="it-IT" sz="1100" b="0" i="0" u="none" strike="noStrike" cap="none" baseline="0" dirty="0">
                          <a:solidFill>
                            <a:srgbClr val="FF0000"/>
                          </a:solidFill>
                          <a:latin typeface="Nunito" pitchFamily="2" charset="0"/>
                          <a:ea typeface="+mn-ea"/>
                          <a:cs typeface="Hind" panose="020B0604020202020204" charset="0"/>
                          <a:sym typeface="Arial"/>
                        </a:rPr>
                        <a:t>Progress report</a:t>
                      </a:r>
                    </a:p>
                    <a:p>
                      <a:r>
                        <a:rPr lang="it-IT" sz="1100" b="0" i="0" u="none" strike="noStrike" cap="none" baseline="0" dirty="0">
                          <a:solidFill>
                            <a:schemeClr val="tx1"/>
                          </a:solidFill>
                          <a:latin typeface="Nunito" pitchFamily="2" charset="0"/>
                          <a:ea typeface="+mn-ea"/>
                          <a:cs typeface="Hind" panose="020B0604020202020204" charset="0"/>
                          <a:sym typeface="Arial"/>
                        </a:rPr>
                        <a:t>1 November 2023</a:t>
                      </a:r>
                    </a:p>
                    <a:p>
                      <a:r>
                        <a:rPr lang="it-IT" sz="1100" b="0" i="0" u="none" strike="noStrike" cap="none" baseline="0" dirty="0">
                          <a:solidFill>
                            <a:srgbClr val="FF0000"/>
                          </a:solidFill>
                          <a:latin typeface="Nunito" pitchFamily="2" charset="0"/>
                          <a:ea typeface="+mn-ea"/>
                          <a:cs typeface="Hind" panose="020B0604020202020204" charset="0"/>
                          <a:sym typeface="Arial"/>
                        </a:rPr>
                        <a:t>Final report</a:t>
                      </a:r>
                    </a:p>
                    <a:p>
                      <a:r>
                        <a:rPr lang="it-IT" sz="1100" b="0" i="0" u="none" strike="noStrike" cap="none" baseline="0" dirty="0">
                          <a:solidFill>
                            <a:schemeClr val="tx1"/>
                          </a:solidFill>
                          <a:latin typeface="Nunito" pitchFamily="2" charset="0"/>
                          <a:ea typeface="+mn-ea"/>
                          <a:cs typeface="Hind" panose="020B0604020202020204" charset="0"/>
                          <a:sym typeface="Arial"/>
                        </a:rPr>
                        <a:t>30 November 2025</a:t>
                      </a:r>
                    </a:p>
                  </a:txBody>
                  <a:tcPr/>
                </a:tc>
                <a:tc>
                  <a:txBody>
                    <a:bodyPr/>
                    <a:lstStyle/>
                    <a:p>
                      <a:endParaRPr lang="it-IT" sz="1100" b="0" i="0" u="none" strike="noStrike" cap="none" baseline="0" dirty="0">
                        <a:solidFill>
                          <a:schemeClr val="tx1"/>
                        </a:solidFill>
                        <a:latin typeface="Nunito" pitchFamily="2" charset="0"/>
                        <a:ea typeface="+mn-ea"/>
                        <a:cs typeface="Hind" panose="020B0604020202020204" charset="0"/>
                        <a:sym typeface="Arial"/>
                      </a:endParaRPr>
                    </a:p>
                  </a:txBody>
                  <a:tcPr/>
                </a:tc>
                <a:extLst>
                  <a:ext uri="{0D108BD9-81ED-4DB2-BD59-A6C34878D82A}">
                    <a16:rowId xmlns="" xmlns:a16="http://schemas.microsoft.com/office/drawing/2014/main" val="10003"/>
                  </a:ext>
                </a:extLst>
              </a:tr>
            </a:tbl>
          </a:graphicData>
        </a:graphic>
      </p:graphicFrame>
      <p:sp>
        <p:nvSpPr>
          <p:cNvPr id="5" name="Google Shape;105;p17"/>
          <p:cNvSpPr txBox="1">
            <a:spLocks noGrp="1"/>
          </p:cNvSpPr>
          <p:nvPr>
            <p:ph type="title"/>
          </p:nvPr>
        </p:nvSpPr>
        <p:spPr>
          <a:xfrm>
            <a:off x="539552" y="123478"/>
            <a:ext cx="6902100" cy="460500"/>
          </a:xfrm>
          <a:prstGeom prst="rect">
            <a:avLst/>
          </a:prstGeom>
        </p:spPr>
        <p:txBody>
          <a:bodyPr spcFirstLastPara="1" wrap="square" lIns="0" tIns="0" rIns="0" bIns="0" anchor="ctr" anchorCtr="0">
            <a:noAutofit/>
          </a:bodyPr>
          <a:lstStyle/>
          <a:p>
            <a:pPr lvl="0" algn="l"/>
            <a:r>
              <a:rPr lang="en-US" sz="1200" b="1" dirty="0">
                <a:solidFill>
                  <a:schemeClr val="tx1"/>
                </a:solidFill>
                <a:latin typeface="Nunito" pitchFamily="2" charset="0"/>
                <a:ea typeface="Times New Roman"/>
                <a:cs typeface="Calibri"/>
                <a:sym typeface="Arial"/>
              </a:rPr>
              <a:t>WP1 – Project Management</a:t>
            </a:r>
          </a:p>
        </p:txBody>
      </p:sp>
      <p:sp>
        <p:nvSpPr>
          <p:cNvPr id="7" name="Google Shape;107;p17"/>
          <p:cNvSpPr txBox="1">
            <a:spLocks noGrp="1"/>
          </p:cNvSpPr>
          <p:nvPr>
            <p:ph type="sldNum" idx="12"/>
          </p:nvPr>
        </p:nvSpPr>
        <p:spPr>
          <a:xfrm>
            <a:off x="8665029" y="127279"/>
            <a:ext cx="326700" cy="2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50</a:t>
            </a:fld>
            <a:endParaRPr dirty="0"/>
          </a:p>
        </p:txBody>
      </p:sp>
    </p:spTree>
    <p:extLst>
      <p:ext uri="{BB962C8B-B14F-4D97-AF65-F5344CB8AC3E}">
        <p14:creationId xmlns:p14="http://schemas.microsoft.com/office/powerpoint/2010/main" val="781965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6"/>
          <p:cNvSpPr txBox="1">
            <a:spLocks noGrp="1"/>
          </p:cNvSpPr>
          <p:nvPr>
            <p:ph type="body" idx="4294967295"/>
          </p:nvPr>
        </p:nvSpPr>
        <p:spPr>
          <a:xfrm>
            <a:off x="683568" y="1072015"/>
            <a:ext cx="7397750" cy="719138"/>
          </a:xfrm>
          <a:prstGeom prst="rect">
            <a:avLst/>
          </a:prstGeom>
        </p:spPr>
        <p:txBody>
          <a:bodyPr spcFirstLastPara="1" wrap="square" lIns="91425" tIns="91425" rIns="91425" bIns="91425" anchor="b" anchorCtr="0">
            <a:noAutofit/>
          </a:bodyPr>
          <a:lstStyle/>
          <a:p>
            <a:pPr marL="0" lvl="0" indent="0">
              <a:lnSpc>
                <a:spcPct val="115000"/>
              </a:lnSpc>
              <a:buNone/>
            </a:pPr>
            <a:r>
              <a:rPr lang="en-US" sz="3600" dirty="0">
                <a:latin typeface="Mali"/>
                <a:ea typeface="Mali"/>
                <a:cs typeface="Mali"/>
                <a:sym typeface="Mali"/>
              </a:rPr>
              <a:t>WP5 – Valorization</a:t>
            </a:r>
          </a:p>
        </p:txBody>
      </p:sp>
      <p:grpSp>
        <p:nvGrpSpPr>
          <p:cNvPr id="12" name="Google Shape;793;p18"/>
          <p:cNvGrpSpPr/>
          <p:nvPr/>
        </p:nvGrpSpPr>
        <p:grpSpPr>
          <a:xfrm rot="5400000">
            <a:off x="831431" y="666880"/>
            <a:ext cx="899593" cy="1396966"/>
            <a:chOff x="1349350" y="2760598"/>
            <a:chExt cx="771075" cy="729408"/>
          </a:xfrm>
        </p:grpSpPr>
        <p:sp>
          <p:nvSpPr>
            <p:cNvPr id="13"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26928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7"/>
          <p:cNvSpPr txBox="1">
            <a:spLocks noGrp="1"/>
          </p:cNvSpPr>
          <p:nvPr>
            <p:ph type="sldNum" idx="12"/>
          </p:nvPr>
        </p:nvSpPr>
        <p:spPr/>
        <p:txBody>
          <a:bodyPr/>
          <a:lstStyle/>
          <a:p>
            <a:pPr lvl="0"/>
            <a:fld id="{00000000-1234-1234-1234-123412341234}" type="slidenum">
              <a:rPr lang="en" smtClean="0"/>
              <a:pPr lvl="0"/>
              <a:t>52</a:t>
            </a:fld>
            <a:endParaRPr lang="en" dirty="0"/>
          </a:p>
        </p:txBody>
      </p:sp>
      <p:sp>
        <p:nvSpPr>
          <p:cNvPr id="106" name="Google Shape;106;p17"/>
          <p:cNvSpPr txBox="1">
            <a:spLocks noGrp="1"/>
          </p:cNvSpPr>
          <p:nvPr>
            <p:ph type="body" idx="4294967295"/>
          </p:nvPr>
        </p:nvSpPr>
        <p:spPr>
          <a:xfrm>
            <a:off x="0" y="1200150"/>
            <a:ext cx="6870700" cy="3473450"/>
          </a:xfrm>
          <a:prstGeom prst="rect">
            <a:avLst/>
          </a:prstGeom>
        </p:spPr>
        <p:txBody>
          <a:bodyPr spcFirstLastPara="1" wrap="square" lIns="0" tIns="0" rIns="0" bIns="0" anchor="t" anchorCtr="0">
            <a:noAutofit/>
          </a:bodyPr>
          <a:lstStyle/>
          <a:p>
            <a:pPr lvl="1">
              <a:spcBef>
                <a:spcPts val="600"/>
              </a:spcBef>
            </a:pPr>
            <a:endParaRPr lang="it-IT" sz="2000" dirty="0"/>
          </a:p>
          <a:p>
            <a:pPr lvl="1">
              <a:spcBef>
                <a:spcPts val="600"/>
              </a:spcBef>
            </a:pPr>
            <a:endParaRPr lang="it-IT" sz="2000" dirty="0"/>
          </a:p>
          <a:p>
            <a:pPr lvl="1">
              <a:spcBef>
                <a:spcPts val="600"/>
              </a:spcBef>
            </a:pPr>
            <a:endParaRPr lang="it-IT" sz="2000" dirty="0"/>
          </a:p>
        </p:txBody>
      </p:sp>
      <p:sp>
        <p:nvSpPr>
          <p:cNvPr id="105" name="Google Shape;105;p17"/>
          <p:cNvSpPr txBox="1">
            <a:spLocks noGrp="1"/>
          </p:cNvSpPr>
          <p:nvPr>
            <p:ph type="title" idx="4294967295"/>
          </p:nvPr>
        </p:nvSpPr>
        <p:spPr>
          <a:xfrm>
            <a:off x="0" y="50800"/>
            <a:ext cx="8474075" cy="433388"/>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200" b="1" dirty="0">
                <a:solidFill>
                  <a:schemeClr val="tx1"/>
                </a:solidFill>
                <a:latin typeface="Nunito" pitchFamily="2" charset="0"/>
                <a:ea typeface="Times New Roman"/>
                <a:cs typeface="Calibri"/>
                <a:sym typeface="Arial"/>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sym typeface="Arial"/>
            </a:endParaRPr>
          </a:p>
        </p:txBody>
      </p:sp>
      <p:sp>
        <p:nvSpPr>
          <p:cNvPr id="5" name="Google Shape;105;p17"/>
          <p:cNvSpPr txBox="1">
            <a:spLocks/>
          </p:cNvSpPr>
          <p:nvPr/>
        </p:nvSpPr>
        <p:spPr>
          <a:xfrm>
            <a:off x="481898" y="411510"/>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it-IT" sz="2800" b="0" dirty="0">
                <a:solidFill>
                  <a:schemeClr val="dk1"/>
                </a:solidFill>
                <a:latin typeface="Mali"/>
                <a:ea typeface="Mali"/>
                <a:cs typeface="Mali"/>
              </a:rPr>
              <a:t>Activities and Results</a:t>
            </a:r>
          </a:p>
        </p:txBody>
      </p:sp>
      <p:sp>
        <p:nvSpPr>
          <p:cNvPr id="2" name="AutoShape 6" descr="Design Vector Illustration Environment Grafica di sabavector · Creative  Fab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8" descr="Design Vector Illustration Environment Grafica di sabavector · Creative  Fabri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esign Vector Illustration Environment Grafica di sabavector · Creative  Fabric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aphicFrame>
        <p:nvGraphicFramePr>
          <p:cNvPr id="13" name="Table 12"/>
          <p:cNvGraphicFramePr>
            <a:graphicFrameLocks noGrp="1"/>
          </p:cNvGraphicFramePr>
          <p:nvPr>
            <p:extLst>
              <p:ext uri="{D42A27DB-BD31-4B8C-83A1-F6EECF244321}">
                <p14:modId xmlns:p14="http://schemas.microsoft.com/office/powerpoint/2010/main" val="3121409046"/>
              </p:ext>
            </p:extLst>
          </p:nvPr>
        </p:nvGraphicFramePr>
        <p:xfrm>
          <a:off x="612776" y="971405"/>
          <a:ext cx="8063680" cy="3136237"/>
        </p:xfrm>
        <a:graphic>
          <a:graphicData uri="http://schemas.openxmlformats.org/drawingml/2006/table">
            <a:tbl>
              <a:tblPr firstRow="1" bandRow="1">
                <a:tableStyleId>{69012ECD-51FC-41F1-AA8D-1B2483CD663E}</a:tableStyleId>
              </a:tblPr>
              <a:tblGrid>
                <a:gridCol w="2879104">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tblGrid>
              <a:tr h="252598">
                <a:tc>
                  <a:txBody>
                    <a:bodyPr/>
                    <a:lstStyle/>
                    <a:p>
                      <a:r>
                        <a:rPr lang="it-IT" dirty="0">
                          <a:latin typeface="DM Sans" pitchFamily="2" charset="0"/>
                        </a:rPr>
                        <a:t>Activities</a:t>
                      </a:r>
                    </a:p>
                  </a:txBody>
                  <a:tcPr/>
                </a:tc>
                <a:tc>
                  <a:txBody>
                    <a:bodyPr/>
                    <a:lstStyle/>
                    <a:p>
                      <a:r>
                        <a:rPr lang="it-IT" dirty="0">
                          <a:latin typeface="DM Sans" pitchFamily="2" charset="0"/>
                        </a:rPr>
                        <a:t>Results</a:t>
                      </a:r>
                    </a:p>
                  </a:txBody>
                  <a:tcPr/>
                </a:tc>
                <a:extLst>
                  <a:ext uri="{0D108BD9-81ED-4DB2-BD59-A6C34878D82A}">
                    <a16:rowId xmlns="" xmlns:a16="http://schemas.microsoft.com/office/drawing/2014/main" val="10000"/>
                  </a:ext>
                </a:extLst>
              </a:tr>
              <a:tr h="286933">
                <a:tc>
                  <a:txBody>
                    <a:bodyPr/>
                    <a:lstStyle/>
                    <a:p>
                      <a:pPr>
                        <a:lnSpc>
                          <a:spcPct val="115000"/>
                        </a:lnSpc>
                        <a:spcAft>
                          <a:spcPts val="0"/>
                        </a:spcAft>
                      </a:pPr>
                      <a:r>
                        <a:rPr lang="en-US" sz="1100" dirty="0">
                          <a:effectLst/>
                          <a:latin typeface="Nunito" pitchFamily="2" charset="0"/>
                          <a:ea typeface="Calibri"/>
                          <a:cs typeface="Times New Roman"/>
                        </a:rPr>
                        <a:t>1 – Definition of the Valorization Plan</a:t>
                      </a:r>
                    </a:p>
                  </a:txBody>
                  <a:tcPr marL="68580" marR="68580" marT="0" marB="0"/>
                </a:tc>
                <a:tc>
                  <a:txBody>
                    <a:bodyPr/>
                    <a:lstStyle/>
                    <a:p>
                      <a:pPr>
                        <a:lnSpc>
                          <a:spcPct val="115000"/>
                        </a:lnSpc>
                        <a:spcAft>
                          <a:spcPts val="0"/>
                        </a:spcAft>
                      </a:pPr>
                      <a:r>
                        <a:rPr lang="en-US" sz="1000" dirty="0">
                          <a:effectLst/>
                          <a:latin typeface="Calibri"/>
                          <a:ea typeface="Calibri"/>
                          <a:cs typeface="Times New Roman"/>
                        </a:rPr>
                        <a:t>Availability of the Communication and </a:t>
                      </a:r>
                      <a:r>
                        <a:rPr lang="en-US" sz="1000" dirty="0" err="1">
                          <a:effectLst/>
                          <a:latin typeface="Calibri"/>
                          <a:ea typeface="Calibri"/>
                          <a:cs typeface="Times New Roman"/>
                        </a:rPr>
                        <a:t>Valorisation</a:t>
                      </a:r>
                      <a:r>
                        <a:rPr lang="en-US" sz="1000" dirty="0">
                          <a:effectLst/>
                          <a:latin typeface="Calibri"/>
                          <a:ea typeface="Calibri"/>
                          <a:cs typeface="Times New Roman"/>
                        </a:rPr>
                        <a:t> Plan</a:t>
                      </a:r>
                    </a:p>
                  </a:txBody>
                  <a:tcPr marL="68580" marR="68580" marT="0" marB="0"/>
                </a:tc>
                <a:extLst>
                  <a:ext uri="{0D108BD9-81ED-4DB2-BD59-A6C34878D82A}">
                    <a16:rowId xmlns="" xmlns:a16="http://schemas.microsoft.com/office/drawing/2014/main" val="10001"/>
                  </a:ext>
                </a:extLst>
              </a:tr>
              <a:tr h="709263">
                <a:tc>
                  <a:txBody>
                    <a:bodyPr/>
                    <a:lstStyle/>
                    <a:p>
                      <a:pPr>
                        <a:lnSpc>
                          <a:spcPct val="115000"/>
                        </a:lnSpc>
                        <a:spcAft>
                          <a:spcPts val="0"/>
                        </a:spcAft>
                      </a:pPr>
                      <a:r>
                        <a:rPr lang="en-US" sz="1100" dirty="0">
                          <a:effectLst/>
                          <a:latin typeface="Nunito" pitchFamily="2" charset="0"/>
                          <a:ea typeface="Calibri"/>
                          <a:cs typeface="Times New Roman"/>
                        </a:rPr>
                        <a:t>2 – Creation and sharing of the</a:t>
                      </a:r>
                    </a:p>
                    <a:p>
                      <a:pPr>
                        <a:lnSpc>
                          <a:spcPct val="115000"/>
                        </a:lnSpc>
                        <a:spcAft>
                          <a:spcPts val="0"/>
                        </a:spcAft>
                      </a:pPr>
                      <a:r>
                        <a:rPr lang="en-US" sz="1100" dirty="0">
                          <a:effectLst/>
                          <a:latin typeface="Nunito" pitchFamily="2" charset="0"/>
                          <a:ea typeface="Calibri"/>
                          <a:cs typeface="Times New Roman"/>
                        </a:rPr>
                        <a:t>Dissemination package</a:t>
                      </a:r>
                    </a:p>
                  </a:txBody>
                  <a:tcPr marL="68580" marR="68580" marT="0" marB="0"/>
                </a:tc>
                <a:tc>
                  <a:txBody>
                    <a:bodyPr/>
                    <a:lstStyle/>
                    <a:p>
                      <a:pPr>
                        <a:lnSpc>
                          <a:spcPct val="115000"/>
                        </a:lnSpc>
                        <a:spcAft>
                          <a:spcPts val="0"/>
                        </a:spcAft>
                      </a:pPr>
                      <a:r>
                        <a:rPr lang="en-US" sz="1000" dirty="0">
                          <a:effectLst/>
                          <a:latin typeface="Calibri"/>
                          <a:ea typeface="Calibri"/>
                          <a:cs typeface="Times New Roman"/>
                        </a:rPr>
                        <a:t>Availability of:</a:t>
                      </a:r>
                    </a:p>
                    <a:p>
                      <a:pPr marL="342900" lvl="0" indent="-342900">
                        <a:lnSpc>
                          <a:spcPct val="115000"/>
                        </a:lnSpc>
                        <a:spcAft>
                          <a:spcPts val="0"/>
                        </a:spcAft>
                        <a:buFont typeface="Symbol"/>
                        <a:buChar char=""/>
                      </a:pPr>
                      <a:r>
                        <a:rPr lang="en-US" sz="1000" dirty="0">
                          <a:effectLst/>
                          <a:latin typeface="Calibri"/>
                          <a:ea typeface="Calibri"/>
                          <a:cs typeface="Times New Roman"/>
                        </a:rPr>
                        <a:t>Project logo</a:t>
                      </a:r>
                    </a:p>
                    <a:p>
                      <a:pPr marL="342900" lvl="0" indent="-342900">
                        <a:lnSpc>
                          <a:spcPct val="115000"/>
                        </a:lnSpc>
                        <a:spcAft>
                          <a:spcPts val="0"/>
                        </a:spcAft>
                        <a:buFont typeface="Symbol"/>
                        <a:buChar char=""/>
                      </a:pPr>
                      <a:r>
                        <a:rPr lang="en-US" sz="1000" dirty="0">
                          <a:effectLst/>
                          <a:latin typeface="Calibri"/>
                          <a:ea typeface="Calibri"/>
                          <a:cs typeface="Times New Roman"/>
                        </a:rPr>
                        <a:t>Project brochure in all languages</a:t>
                      </a:r>
                    </a:p>
                    <a:p>
                      <a:pPr marL="342900" lvl="0" indent="-342900">
                        <a:lnSpc>
                          <a:spcPct val="115000"/>
                        </a:lnSpc>
                        <a:spcAft>
                          <a:spcPts val="0"/>
                        </a:spcAft>
                        <a:buFont typeface="Symbol"/>
                        <a:buChar char=""/>
                      </a:pPr>
                      <a:r>
                        <a:rPr lang="en-US" sz="1000" dirty="0">
                          <a:effectLst/>
                          <a:latin typeface="Calibri"/>
                          <a:ea typeface="Calibri"/>
                          <a:cs typeface="Times New Roman"/>
                        </a:rPr>
                        <a:t>Templates for associated partners</a:t>
                      </a:r>
                    </a:p>
                    <a:p>
                      <a:pPr marL="342900" lvl="0" indent="-342900">
                        <a:lnSpc>
                          <a:spcPct val="115000"/>
                        </a:lnSpc>
                        <a:spcAft>
                          <a:spcPts val="0"/>
                        </a:spcAft>
                        <a:buFont typeface="Symbol"/>
                        <a:buChar char=""/>
                      </a:pPr>
                      <a:r>
                        <a:rPr lang="en-US" sz="1000" dirty="0">
                          <a:effectLst/>
                          <a:latin typeface="Calibri"/>
                          <a:ea typeface="Calibri"/>
                          <a:cs typeface="Times New Roman"/>
                        </a:rPr>
                        <a:t>Dissemination and sustainability sections on the website</a:t>
                      </a:r>
                    </a:p>
                    <a:p>
                      <a:pPr marL="342900" lvl="0" indent="-342900">
                        <a:lnSpc>
                          <a:spcPct val="115000"/>
                        </a:lnSpc>
                        <a:spcAft>
                          <a:spcPts val="0"/>
                        </a:spcAft>
                        <a:buFont typeface="Symbol"/>
                        <a:buChar char=""/>
                      </a:pPr>
                      <a:r>
                        <a:rPr lang="en-US" sz="1000" dirty="0">
                          <a:effectLst/>
                          <a:latin typeface="Calibri"/>
                          <a:ea typeface="Calibri"/>
                          <a:cs typeface="Times New Roman"/>
                        </a:rPr>
                        <a:t>Project summary</a:t>
                      </a:r>
                    </a:p>
                  </a:txBody>
                  <a:tcPr marL="68580" marR="68580" marT="0" marB="0"/>
                </a:tc>
                <a:extLst>
                  <a:ext uri="{0D108BD9-81ED-4DB2-BD59-A6C34878D82A}">
                    <a16:rowId xmlns="" xmlns:a16="http://schemas.microsoft.com/office/drawing/2014/main" val="10002"/>
                  </a:ext>
                </a:extLst>
              </a:tr>
              <a:tr h="470506">
                <a:tc>
                  <a:txBody>
                    <a:bodyPr/>
                    <a:lstStyle/>
                    <a:p>
                      <a:pPr>
                        <a:lnSpc>
                          <a:spcPct val="115000"/>
                        </a:lnSpc>
                        <a:spcAft>
                          <a:spcPts val="0"/>
                        </a:spcAft>
                      </a:pPr>
                      <a:r>
                        <a:rPr lang="en-US" sz="1100" dirty="0">
                          <a:effectLst/>
                          <a:latin typeface="Nunito" pitchFamily="2" charset="0"/>
                          <a:ea typeface="Calibri"/>
                          <a:cs typeface="Times New Roman"/>
                        </a:rPr>
                        <a:t>3 – Implementation of the dissemination and exploitation activities</a:t>
                      </a:r>
                    </a:p>
                  </a:txBody>
                  <a:tcPr marL="68580" marR="68580" marT="0" marB="0"/>
                </a:tc>
                <a:tc>
                  <a:txBody>
                    <a:bodyPr/>
                    <a:lstStyle/>
                    <a:p>
                      <a:pPr marL="342900" lvl="0" indent="-342900">
                        <a:lnSpc>
                          <a:spcPct val="115000"/>
                        </a:lnSpc>
                        <a:spcAft>
                          <a:spcPts val="0"/>
                        </a:spcAft>
                        <a:buFont typeface="Symbol"/>
                        <a:buChar char=""/>
                      </a:pPr>
                      <a:r>
                        <a:rPr lang="en-US" sz="1000" dirty="0">
                          <a:effectLst/>
                          <a:latin typeface="Calibri"/>
                          <a:ea typeface="Calibri"/>
                          <a:cs typeface="Times New Roman"/>
                        </a:rPr>
                        <a:t>Availability of the database of dissemination events filled in with at least 175 dissemination events</a:t>
                      </a:r>
                    </a:p>
                    <a:p>
                      <a:pPr marL="342900" lvl="0" indent="-342900">
                        <a:lnSpc>
                          <a:spcPct val="115000"/>
                        </a:lnSpc>
                        <a:spcAft>
                          <a:spcPts val="0"/>
                        </a:spcAft>
                        <a:buFont typeface="Symbol"/>
                        <a:buChar char=""/>
                      </a:pPr>
                      <a:r>
                        <a:rPr lang="en-US" sz="1000" dirty="0">
                          <a:effectLst/>
                          <a:latin typeface="Calibri"/>
                          <a:ea typeface="Calibri"/>
                          <a:cs typeface="Times New Roman"/>
                        </a:rPr>
                        <a:t>Availability of 36 associated partners on the project website</a:t>
                      </a:r>
                    </a:p>
                    <a:p>
                      <a:pPr marL="342900" lvl="0" indent="-342900">
                        <a:lnSpc>
                          <a:spcPct val="115000"/>
                        </a:lnSpc>
                        <a:spcAft>
                          <a:spcPts val="0"/>
                        </a:spcAft>
                        <a:buFont typeface="Symbol"/>
                        <a:buChar char=""/>
                      </a:pPr>
                      <a:r>
                        <a:rPr lang="en-US" sz="1000" dirty="0">
                          <a:effectLst/>
                          <a:latin typeface="Calibri"/>
                          <a:ea typeface="Calibri"/>
                          <a:cs typeface="Times New Roman"/>
                        </a:rPr>
                        <a:t>Availability of 42 links, articles and web articles on the website</a:t>
                      </a:r>
                    </a:p>
                  </a:txBody>
                  <a:tcPr marL="68580" marR="68580" marT="0" marB="0"/>
                </a:tc>
                <a:extLst>
                  <a:ext uri="{0D108BD9-81ED-4DB2-BD59-A6C34878D82A}">
                    <a16:rowId xmlns="" xmlns:a16="http://schemas.microsoft.com/office/drawing/2014/main" val="10003"/>
                  </a:ext>
                </a:extLst>
              </a:tr>
              <a:tr h="231750">
                <a:tc>
                  <a:txBody>
                    <a:bodyPr/>
                    <a:lstStyle/>
                    <a:p>
                      <a:pPr>
                        <a:lnSpc>
                          <a:spcPct val="115000"/>
                        </a:lnSpc>
                        <a:spcAft>
                          <a:spcPts val="0"/>
                        </a:spcAft>
                      </a:pPr>
                      <a:r>
                        <a:rPr lang="en-US" sz="1100" dirty="0">
                          <a:effectLst/>
                          <a:latin typeface="Nunito" pitchFamily="2" charset="0"/>
                          <a:ea typeface="Calibri"/>
                          <a:cs typeface="Times New Roman"/>
                        </a:rPr>
                        <a:t>4 – Organisation of the Multiplier events</a:t>
                      </a:r>
                    </a:p>
                  </a:txBody>
                  <a:tcPr marL="68580" marR="68580" marT="0" marB="0"/>
                </a:tc>
                <a:tc>
                  <a:txBody>
                    <a:bodyPr/>
                    <a:lstStyle/>
                    <a:p>
                      <a:pPr>
                        <a:lnSpc>
                          <a:spcPct val="115000"/>
                        </a:lnSpc>
                        <a:spcAft>
                          <a:spcPts val="0"/>
                        </a:spcAft>
                      </a:pPr>
                      <a:r>
                        <a:rPr lang="en-US" sz="1000" dirty="0">
                          <a:effectLst/>
                          <a:latin typeface="Calibri"/>
                          <a:ea typeface="Calibri"/>
                          <a:cs typeface="Times New Roman"/>
                        </a:rPr>
                        <a:t>Organization of 1 event per country (3 for Portugal) involving at least 40 participants among early childhood educators and kindergarten teachers, decision-makers, policymakers and experts.</a:t>
                      </a:r>
                    </a:p>
                  </a:txBody>
                  <a:tcPr marL="68580" marR="68580" marT="0" marB="0"/>
                </a:tc>
                <a:extLst>
                  <a:ext uri="{0D108BD9-81ED-4DB2-BD59-A6C34878D82A}">
                    <a16:rowId xmlns="" xmlns:a16="http://schemas.microsoft.com/office/drawing/2014/main" val="10004"/>
                  </a:ext>
                </a:extLst>
              </a:tr>
              <a:tr h="220692">
                <a:tc>
                  <a:txBody>
                    <a:bodyPr/>
                    <a:lstStyle/>
                    <a:p>
                      <a:pPr>
                        <a:lnSpc>
                          <a:spcPct val="115000"/>
                        </a:lnSpc>
                        <a:spcAft>
                          <a:spcPts val="0"/>
                        </a:spcAft>
                      </a:pPr>
                      <a:r>
                        <a:rPr lang="en-US" sz="1100" dirty="0">
                          <a:effectLst/>
                          <a:latin typeface="Nunito" pitchFamily="2" charset="0"/>
                          <a:ea typeface="Calibri"/>
                          <a:cs typeface="Times New Roman"/>
                        </a:rPr>
                        <a:t>5 – Assessment of the activities</a:t>
                      </a:r>
                    </a:p>
                  </a:txBody>
                  <a:tcPr marL="68580" marR="68580" marT="0" marB="0"/>
                </a:tc>
                <a:tc>
                  <a:txBody>
                    <a:bodyPr/>
                    <a:lstStyle/>
                    <a:p>
                      <a:pPr>
                        <a:lnSpc>
                          <a:spcPct val="115000"/>
                        </a:lnSpc>
                        <a:spcAft>
                          <a:spcPts val="0"/>
                        </a:spcAft>
                      </a:pPr>
                      <a:r>
                        <a:rPr lang="en-US" sz="1000" dirty="0">
                          <a:effectLst/>
                          <a:latin typeface="Calibri"/>
                          <a:ea typeface="Calibri"/>
                          <a:cs typeface="Times New Roman"/>
                        </a:rPr>
                        <a:t>Assessment of the dissemination events in the database </a:t>
                      </a:r>
                    </a:p>
                  </a:txBody>
                  <a:tcPr marL="68580" marR="68580" marT="0" marB="0"/>
                </a:tc>
                <a:extLst>
                  <a:ext uri="{0D108BD9-81ED-4DB2-BD59-A6C34878D82A}">
                    <a16:rowId xmlns="" xmlns:a16="http://schemas.microsoft.com/office/drawing/2014/main" val="10005"/>
                  </a:ext>
                </a:extLst>
              </a:tr>
              <a:tr h="220692">
                <a:tc>
                  <a:txBody>
                    <a:bodyPr/>
                    <a:lstStyle/>
                    <a:p>
                      <a:pPr>
                        <a:lnSpc>
                          <a:spcPct val="115000"/>
                        </a:lnSpc>
                        <a:spcAft>
                          <a:spcPts val="0"/>
                        </a:spcAft>
                      </a:pPr>
                      <a:r>
                        <a:rPr lang="en-US" sz="1100" dirty="0">
                          <a:effectLst/>
                          <a:latin typeface="Nunito" pitchFamily="2" charset="0"/>
                          <a:ea typeface="Calibri"/>
                          <a:cs typeface="Times New Roman"/>
                        </a:rPr>
                        <a:t>6 – Evaluation and Reporting</a:t>
                      </a:r>
                    </a:p>
                  </a:txBody>
                  <a:tcPr marL="68580" marR="68580" marT="0" marB="0"/>
                </a:tc>
                <a:tc>
                  <a:txBody>
                    <a:bodyPr/>
                    <a:lstStyle/>
                    <a:p>
                      <a:pPr marL="342900" lvl="0" indent="-342900">
                        <a:lnSpc>
                          <a:spcPct val="115000"/>
                        </a:lnSpc>
                        <a:spcAft>
                          <a:spcPts val="0"/>
                        </a:spcAft>
                        <a:buFont typeface="Symbol"/>
                        <a:buChar char=""/>
                      </a:pPr>
                      <a:r>
                        <a:rPr lang="en-US" sz="1000" dirty="0">
                          <a:effectLst/>
                          <a:latin typeface="Calibri"/>
                          <a:ea typeface="Calibri"/>
                          <a:cs typeface="Times New Roman"/>
                        </a:rPr>
                        <a:t>Availability of the </a:t>
                      </a:r>
                      <a:r>
                        <a:rPr lang="en-US" sz="1000" dirty="0" err="1">
                          <a:effectLst/>
                          <a:latin typeface="Calibri"/>
                          <a:ea typeface="Calibri"/>
                          <a:cs typeface="Times New Roman"/>
                        </a:rPr>
                        <a:t>Valorisation</a:t>
                      </a:r>
                      <a:r>
                        <a:rPr lang="en-US" sz="1000" dirty="0">
                          <a:effectLst/>
                          <a:latin typeface="Calibri"/>
                          <a:ea typeface="Calibri"/>
                          <a:cs typeface="Times New Roman"/>
                        </a:rPr>
                        <a:t> Report</a:t>
                      </a:r>
                    </a:p>
                  </a:txBody>
                  <a:tcPr marL="68580" marR="68580"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3782254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8" name="Google Shape;105;p17"/>
          <p:cNvSpPr txBox="1">
            <a:spLocks noGrp="1"/>
          </p:cNvSpPr>
          <p:nvPr>
            <p:ph type="title"/>
          </p:nvPr>
        </p:nvSpPr>
        <p:spPr>
          <a:xfrm>
            <a:off x="251520" y="42382"/>
            <a:ext cx="6902100" cy="460500"/>
          </a:xfrm>
          <a:prstGeom prst="rect">
            <a:avLst/>
          </a:prstGeom>
        </p:spPr>
        <p:txBody>
          <a:bodyPr spcFirstLastPara="1" wrap="square" lIns="0" tIns="0" rIns="0" bIns="0" anchor="ctr" anchorCtr="0">
            <a:noAutofit/>
          </a:bodyPr>
          <a:lstStyle/>
          <a:p>
            <a:pPr lvl="0"/>
            <a:r>
              <a:rPr lang="en" sz="1200" b="1" dirty="0">
                <a:solidFill>
                  <a:schemeClr val="tx1"/>
                </a:solidFill>
                <a:latin typeface="Nunito" pitchFamily="2" charset="0"/>
                <a:ea typeface="Times New Roman"/>
                <a:cs typeface="Calibri"/>
                <a:sym typeface="Arial"/>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sym typeface="Arial"/>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53</a:t>
            </a:fld>
            <a:endParaRPr dirty="0"/>
          </a:p>
        </p:txBody>
      </p:sp>
      <p:sp>
        <p:nvSpPr>
          <p:cNvPr id="5" name="Google Shape;105;p17"/>
          <p:cNvSpPr txBox="1">
            <a:spLocks/>
          </p:cNvSpPr>
          <p:nvPr/>
        </p:nvSpPr>
        <p:spPr>
          <a:xfrm>
            <a:off x="481898" y="499091"/>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1 – Definition of the Valorization Plan</a:t>
            </a:r>
          </a:p>
        </p:txBody>
      </p:sp>
      <p:sp>
        <p:nvSpPr>
          <p:cNvPr id="7" name="Google Shape;106;p17"/>
          <p:cNvSpPr txBox="1">
            <a:spLocks/>
          </p:cNvSpPr>
          <p:nvPr/>
        </p:nvSpPr>
        <p:spPr>
          <a:xfrm>
            <a:off x="971600" y="1275606"/>
            <a:ext cx="4248472" cy="288032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DM Sans"/>
              <a:buChar char="▫"/>
              <a:defRPr sz="2400" b="0" i="0" u="none" strike="noStrike" cap="none">
                <a:solidFill>
                  <a:schemeClr val="dk1"/>
                </a:solidFill>
                <a:latin typeface="DM Sans"/>
                <a:ea typeface="DM Sans"/>
                <a:cs typeface="DM Sans"/>
                <a:sym typeface="DM Sans"/>
              </a:defRPr>
            </a:lvl1pPr>
            <a:lvl2pPr marL="914400" marR="0" lvl="1"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2pPr>
            <a:lvl3pPr marL="1371600" marR="0" lvl="2"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3pPr>
            <a:lvl4pPr marL="1828800" marR="0" lvl="3"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4pPr>
            <a:lvl5pPr marL="2286000" marR="0" lvl="4"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5pPr>
            <a:lvl6pPr marL="2743200" marR="0" lvl="5"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6pPr>
            <a:lvl7pPr marL="3200400" marR="0" lvl="6"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7pPr>
            <a:lvl8pPr marL="3657600" marR="0" lvl="7"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8pPr>
            <a:lvl9pPr marL="4114800" marR="0" lvl="8"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9pPr>
          </a:lstStyle>
          <a:p>
            <a:pPr marL="287338" lvl="1" indent="-285750">
              <a:buClr>
                <a:schemeClr val="accent1"/>
              </a:buClr>
            </a:pPr>
            <a:r>
              <a:rPr lang="it-IT" sz="1600" dirty="0">
                <a:latin typeface="Nunito" pitchFamily="2" charset="0"/>
              </a:rPr>
              <a:t>The </a:t>
            </a:r>
            <a:r>
              <a:rPr lang="en-US" sz="1600" b="1" dirty="0">
                <a:latin typeface="Nunito" pitchFamily="2" charset="0"/>
              </a:rPr>
              <a:t>Valorization plan </a:t>
            </a:r>
            <a:r>
              <a:rPr lang="en-US" sz="1600" dirty="0">
                <a:latin typeface="Nunito" pitchFamily="2" charset="0"/>
              </a:rPr>
              <a:t>refers to internal communication, the dissemination and exploitation activities and defines:</a:t>
            </a:r>
          </a:p>
          <a:p>
            <a:pPr marL="744538" lvl="2" indent="-285750">
              <a:buClr>
                <a:schemeClr val="accent1"/>
              </a:buClr>
            </a:pPr>
            <a:r>
              <a:rPr lang="en-US" sz="1600" dirty="0">
                <a:latin typeface="Nunito" pitchFamily="2" charset="0"/>
              </a:rPr>
              <a:t>Objectives</a:t>
            </a:r>
          </a:p>
          <a:p>
            <a:pPr marL="744538" lvl="2" indent="-285750">
              <a:buClr>
                <a:schemeClr val="accent1"/>
              </a:buClr>
            </a:pPr>
            <a:r>
              <a:rPr lang="en-US" sz="1600" dirty="0">
                <a:latin typeface="Nunito" pitchFamily="2" charset="0"/>
              </a:rPr>
              <a:t>Target Groups</a:t>
            </a:r>
          </a:p>
          <a:p>
            <a:pPr marL="744538" lvl="2" indent="-285750">
              <a:buClr>
                <a:schemeClr val="accent1"/>
              </a:buClr>
            </a:pPr>
            <a:r>
              <a:rPr lang="en-US" sz="1600" dirty="0">
                <a:latin typeface="Nunito" pitchFamily="2" charset="0"/>
              </a:rPr>
              <a:t>Subjects in charge</a:t>
            </a:r>
          </a:p>
          <a:p>
            <a:pPr marL="744538" lvl="2" indent="-285750">
              <a:buClr>
                <a:schemeClr val="accent1"/>
              </a:buClr>
            </a:pPr>
            <a:r>
              <a:rPr lang="en-US" sz="1600" dirty="0">
                <a:latin typeface="Nunito" pitchFamily="2" charset="0"/>
              </a:rPr>
              <a:t>Contents</a:t>
            </a:r>
          </a:p>
          <a:p>
            <a:pPr marL="744538" lvl="2" indent="-285750">
              <a:buClr>
                <a:schemeClr val="accent1"/>
              </a:buClr>
            </a:pPr>
            <a:r>
              <a:rPr lang="en-US" sz="1600" dirty="0">
                <a:latin typeface="Nunito" pitchFamily="2" charset="0"/>
              </a:rPr>
              <a:t>Strategies</a:t>
            </a:r>
          </a:p>
          <a:p>
            <a:pPr marL="744538" lvl="2" indent="-285750">
              <a:buClr>
                <a:schemeClr val="accent1"/>
              </a:buClr>
            </a:pPr>
            <a:r>
              <a:rPr lang="en-US" sz="1600" dirty="0">
                <a:latin typeface="Nunito" pitchFamily="2" charset="0"/>
              </a:rPr>
              <a:t>Activities</a:t>
            </a:r>
          </a:p>
          <a:p>
            <a:pPr marL="287338" lvl="1" indent="-285750">
              <a:buClr>
                <a:schemeClr val="accent1"/>
              </a:buClr>
            </a:pPr>
            <a:endParaRPr lang="it-IT" sz="2000" dirty="0"/>
          </a:p>
          <a:p>
            <a:pPr marL="344488" lvl="1" indent="-342900"/>
            <a:endParaRPr lang="it-IT" sz="2000" dirty="0"/>
          </a:p>
        </p:txBody>
      </p:sp>
      <p:sp>
        <p:nvSpPr>
          <p:cNvPr id="6" name="Google Shape;106;p17"/>
          <p:cNvSpPr txBox="1">
            <a:spLocks/>
          </p:cNvSpPr>
          <p:nvPr/>
        </p:nvSpPr>
        <p:spPr>
          <a:xfrm>
            <a:off x="5220072" y="1416566"/>
            <a:ext cx="2727920" cy="288032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DM Sans"/>
              <a:buChar char="▫"/>
              <a:defRPr sz="2400" b="0" i="0" u="none" strike="noStrike" cap="none">
                <a:solidFill>
                  <a:schemeClr val="dk1"/>
                </a:solidFill>
                <a:latin typeface="DM Sans"/>
                <a:ea typeface="DM Sans"/>
                <a:cs typeface="DM Sans"/>
                <a:sym typeface="DM Sans"/>
              </a:defRPr>
            </a:lvl1pPr>
            <a:lvl2pPr marL="914400" marR="0" lvl="1"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2pPr>
            <a:lvl3pPr marL="1371600" marR="0" lvl="2"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3pPr>
            <a:lvl4pPr marL="1828800" marR="0" lvl="3"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4pPr>
            <a:lvl5pPr marL="2286000" marR="0" lvl="4"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5pPr>
            <a:lvl6pPr marL="2743200" marR="0" lvl="5"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6pPr>
            <a:lvl7pPr marL="3200400" marR="0" lvl="6"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7pPr>
            <a:lvl8pPr marL="3657600" marR="0" lvl="7"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8pPr>
            <a:lvl9pPr marL="4114800" marR="0" lvl="8"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9pPr>
          </a:lstStyle>
          <a:p>
            <a:pPr marL="287338" lvl="1" indent="-285750">
              <a:buClr>
                <a:schemeClr val="accent1"/>
              </a:buClr>
            </a:pPr>
            <a:r>
              <a:rPr lang="it-IT" sz="1600" dirty="0">
                <a:solidFill>
                  <a:srgbClr val="00B050"/>
                </a:solidFill>
                <a:latin typeface="Nunito" pitchFamily="2" charset="0"/>
              </a:rPr>
              <a:t>Communication and Valorization Plan available</a:t>
            </a:r>
            <a:endParaRPr lang="it-IT" sz="2000" dirty="0">
              <a:solidFill>
                <a:srgbClr val="00B050"/>
              </a:solidFill>
            </a:endParaRPr>
          </a:p>
          <a:p>
            <a:pPr marL="344488" lvl="1" indent="-342900"/>
            <a:endParaRPr lang="it-IT" sz="2000" dirty="0">
              <a:solidFill>
                <a:srgbClr val="00B050"/>
              </a:solidFill>
            </a:endParaRPr>
          </a:p>
        </p:txBody>
      </p:sp>
    </p:spTree>
    <p:extLst>
      <p:ext uri="{BB962C8B-B14F-4D97-AF65-F5344CB8AC3E}">
        <p14:creationId xmlns:p14="http://schemas.microsoft.com/office/powerpoint/2010/main" val="628287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54</a:t>
            </a:fld>
            <a:endParaRPr/>
          </a:p>
        </p:txBody>
      </p:sp>
      <p:sp>
        <p:nvSpPr>
          <p:cNvPr id="106" name="Google Shape;106;p17"/>
          <p:cNvSpPr txBox="1">
            <a:spLocks noGrp="1"/>
          </p:cNvSpPr>
          <p:nvPr>
            <p:ph type="body" idx="4294967295"/>
          </p:nvPr>
        </p:nvSpPr>
        <p:spPr>
          <a:xfrm>
            <a:off x="450282" y="1275333"/>
            <a:ext cx="6870700" cy="1512441"/>
          </a:xfrm>
          <a:prstGeom prst="rect">
            <a:avLst/>
          </a:prstGeom>
        </p:spPr>
        <p:txBody>
          <a:bodyPr spcFirstLastPara="1" wrap="square" lIns="0" tIns="0" rIns="0" bIns="0" anchor="t" anchorCtr="0">
            <a:noAutofit/>
          </a:bodyPr>
          <a:lstStyle/>
          <a:p>
            <a:pPr marL="287338" lvl="1" indent="-285750">
              <a:spcBef>
                <a:spcPts val="0"/>
              </a:spcBef>
              <a:buClr>
                <a:schemeClr val="accent1"/>
              </a:buClr>
            </a:pPr>
            <a:r>
              <a:rPr lang="it-IT" sz="1400" dirty="0">
                <a:latin typeface="Nunito" pitchFamily="2" charset="0"/>
              </a:rPr>
              <a:t>The </a:t>
            </a:r>
            <a:r>
              <a:rPr lang="it-IT" sz="1400" b="1" dirty="0">
                <a:latin typeface="Nunito" pitchFamily="2" charset="0"/>
              </a:rPr>
              <a:t>dissemination package </a:t>
            </a:r>
            <a:r>
              <a:rPr lang="it-IT" sz="1400" dirty="0">
                <a:latin typeface="Nunito" pitchFamily="2" charset="0"/>
              </a:rPr>
              <a:t>includes:</a:t>
            </a:r>
          </a:p>
          <a:p>
            <a:pPr marL="744538" lvl="2" indent="-285750">
              <a:spcBef>
                <a:spcPts val="0"/>
              </a:spcBef>
              <a:buClr>
                <a:schemeClr val="accent1"/>
              </a:buClr>
            </a:pPr>
            <a:r>
              <a:rPr lang="en-US" sz="1400" i="1" dirty="0">
                <a:latin typeface="Nunito" pitchFamily="2" charset="0"/>
              </a:rPr>
              <a:t>Project logo</a:t>
            </a:r>
          </a:p>
          <a:p>
            <a:pPr marL="744538" lvl="2" indent="-285750">
              <a:spcBef>
                <a:spcPts val="0"/>
              </a:spcBef>
              <a:buClr>
                <a:schemeClr val="accent1"/>
              </a:buClr>
            </a:pPr>
            <a:r>
              <a:rPr lang="en-US" sz="1400" i="1" dirty="0">
                <a:latin typeface="Nunito" pitchFamily="2" charset="0"/>
              </a:rPr>
              <a:t>Project brochure</a:t>
            </a:r>
          </a:p>
          <a:p>
            <a:pPr marL="744538" lvl="2" indent="-285750">
              <a:spcBef>
                <a:spcPts val="0"/>
              </a:spcBef>
              <a:buClr>
                <a:schemeClr val="accent1"/>
              </a:buClr>
            </a:pPr>
            <a:r>
              <a:rPr lang="en-US" sz="1400" i="1" dirty="0">
                <a:latin typeface="Nunito" pitchFamily="2" charset="0"/>
              </a:rPr>
              <a:t>Templates for associated partners</a:t>
            </a:r>
          </a:p>
          <a:p>
            <a:pPr marL="744538" lvl="2" indent="-285750">
              <a:spcBef>
                <a:spcPts val="0"/>
              </a:spcBef>
              <a:buClr>
                <a:schemeClr val="accent1"/>
              </a:buClr>
            </a:pPr>
            <a:r>
              <a:rPr lang="en-US" sz="1400" i="1" dirty="0">
                <a:latin typeface="Nunito" pitchFamily="2" charset="0"/>
              </a:rPr>
              <a:t>Dissemination and sustainability sections on the website</a:t>
            </a:r>
          </a:p>
          <a:p>
            <a:pPr marL="744538" lvl="2" indent="-285750">
              <a:spcBef>
                <a:spcPts val="0"/>
              </a:spcBef>
              <a:buClr>
                <a:schemeClr val="accent1"/>
              </a:buClr>
            </a:pPr>
            <a:r>
              <a:rPr lang="it-IT" sz="1400" i="1" dirty="0">
                <a:latin typeface="Nunito" pitchFamily="2" charset="0"/>
              </a:rPr>
              <a:t>Project summary</a:t>
            </a:r>
            <a:endParaRPr lang="en-US" sz="1400" i="1" dirty="0">
              <a:latin typeface="Nunito" pitchFamily="2" charset="0"/>
            </a:endParaRPr>
          </a:p>
        </p:txBody>
      </p:sp>
      <p:sp>
        <p:nvSpPr>
          <p:cNvPr id="5" name="Google Shape;105;p17"/>
          <p:cNvSpPr txBox="1">
            <a:spLocks/>
          </p:cNvSpPr>
          <p:nvPr/>
        </p:nvSpPr>
        <p:spPr>
          <a:xfrm>
            <a:off x="481898" y="635320"/>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r>
              <a:rPr lang="it-IT" sz="2400" dirty="0"/>
              <a:t>2 - </a:t>
            </a:r>
            <a:r>
              <a:rPr lang="en-US" sz="2400" dirty="0">
                <a:latin typeface="Nunito" pitchFamily="2" charset="0"/>
                <a:ea typeface="Calibri"/>
                <a:cs typeface="Times New Roman"/>
              </a:rPr>
              <a:t>Dissemination package</a:t>
            </a:r>
          </a:p>
        </p:txBody>
      </p:sp>
      <p:sp>
        <p:nvSpPr>
          <p:cNvPr id="7" name="Google Shape;105;p17"/>
          <p:cNvSpPr txBox="1">
            <a:spLocks/>
          </p:cNvSpPr>
          <p:nvPr/>
        </p:nvSpPr>
        <p:spPr>
          <a:xfrm>
            <a:off x="251520" y="42382"/>
            <a:ext cx="6902100" cy="460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a:lnSpc>
                <a:spcPct val="90000"/>
              </a:lnSpc>
              <a:buClr>
                <a:schemeClr val="dk1"/>
              </a:buClr>
              <a:buSzPts val="2800"/>
              <a:buFont typeface="Mali"/>
              <a:buNone/>
              <a:defRPr sz="1200" b="1">
                <a:solidFill>
                  <a:schemeClr val="tx1"/>
                </a:solidFill>
                <a:latin typeface="Nunito" pitchFamily="2" charset="0"/>
                <a:ea typeface="Times New Roman"/>
                <a:cs typeface="Calibri"/>
                <a:sym typeface="Mali"/>
              </a:defRPr>
            </a:lvl1pPr>
            <a:lvl2pPr>
              <a:lnSpc>
                <a:spcPct val="90000"/>
              </a:lnSpc>
              <a:buClr>
                <a:schemeClr val="dk1"/>
              </a:buClr>
              <a:buSzPts val="2800"/>
              <a:buFont typeface="Mali"/>
              <a:buNone/>
              <a:defRPr sz="2800">
                <a:solidFill>
                  <a:schemeClr val="dk1"/>
                </a:solidFill>
                <a:latin typeface="Mali"/>
                <a:ea typeface="Mali"/>
                <a:cs typeface="Mali"/>
                <a:sym typeface="Mali"/>
              </a:defRPr>
            </a:lvl2pPr>
            <a:lvl3pPr>
              <a:lnSpc>
                <a:spcPct val="90000"/>
              </a:lnSpc>
              <a:buClr>
                <a:schemeClr val="dk1"/>
              </a:buClr>
              <a:buSzPts val="2800"/>
              <a:buFont typeface="Mali"/>
              <a:buNone/>
              <a:defRPr sz="2800">
                <a:solidFill>
                  <a:schemeClr val="dk1"/>
                </a:solidFill>
                <a:latin typeface="Mali"/>
                <a:ea typeface="Mali"/>
                <a:cs typeface="Mali"/>
                <a:sym typeface="Mali"/>
              </a:defRPr>
            </a:lvl3pPr>
            <a:lvl4pPr>
              <a:lnSpc>
                <a:spcPct val="90000"/>
              </a:lnSpc>
              <a:buClr>
                <a:schemeClr val="dk1"/>
              </a:buClr>
              <a:buSzPts val="2800"/>
              <a:buFont typeface="Mali"/>
              <a:buNone/>
              <a:defRPr sz="2800">
                <a:solidFill>
                  <a:schemeClr val="dk1"/>
                </a:solidFill>
                <a:latin typeface="Mali"/>
                <a:ea typeface="Mali"/>
                <a:cs typeface="Mali"/>
                <a:sym typeface="Mali"/>
              </a:defRPr>
            </a:lvl4pPr>
            <a:lvl5pPr>
              <a:lnSpc>
                <a:spcPct val="90000"/>
              </a:lnSpc>
              <a:buClr>
                <a:schemeClr val="dk1"/>
              </a:buClr>
              <a:buSzPts val="2800"/>
              <a:buFont typeface="Mali"/>
              <a:buNone/>
              <a:defRPr sz="2800">
                <a:solidFill>
                  <a:schemeClr val="dk1"/>
                </a:solidFill>
                <a:latin typeface="Mali"/>
                <a:ea typeface="Mali"/>
                <a:cs typeface="Mali"/>
                <a:sym typeface="Mali"/>
              </a:defRPr>
            </a:lvl5pPr>
            <a:lvl6pPr>
              <a:lnSpc>
                <a:spcPct val="90000"/>
              </a:lnSpc>
              <a:buClr>
                <a:schemeClr val="dk1"/>
              </a:buClr>
              <a:buSzPts val="2800"/>
              <a:buFont typeface="Mali"/>
              <a:buNone/>
              <a:defRPr sz="2800">
                <a:solidFill>
                  <a:schemeClr val="dk1"/>
                </a:solidFill>
                <a:latin typeface="Mali"/>
                <a:ea typeface="Mali"/>
                <a:cs typeface="Mali"/>
                <a:sym typeface="Mali"/>
              </a:defRPr>
            </a:lvl6pPr>
            <a:lvl7pPr>
              <a:lnSpc>
                <a:spcPct val="90000"/>
              </a:lnSpc>
              <a:buClr>
                <a:schemeClr val="dk1"/>
              </a:buClr>
              <a:buSzPts val="2800"/>
              <a:buFont typeface="Mali"/>
              <a:buNone/>
              <a:defRPr sz="2800">
                <a:solidFill>
                  <a:schemeClr val="dk1"/>
                </a:solidFill>
                <a:latin typeface="Mali"/>
                <a:ea typeface="Mali"/>
                <a:cs typeface="Mali"/>
                <a:sym typeface="Mali"/>
              </a:defRPr>
            </a:lvl7pPr>
            <a:lvl8pPr>
              <a:lnSpc>
                <a:spcPct val="90000"/>
              </a:lnSpc>
              <a:buClr>
                <a:schemeClr val="dk1"/>
              </a:buClr>
              <a:buSzPts val="2800"/>
              <a:buFont typeface="Mali"/>
              <a:buNone/>
              <a:defRPr sz="2800">
                <a:solidFill>
                  <a:schemeClr val="dk1"/>
                </a:solidFill>
                <a:latin typeface="Mali"/>
                <a:ea typeface="Mali"/>
                <a:cs typeface="Mali"/>
                <a:sym typeface="Mali"/>
              </a:defRPr>
            </a:lvl8pPr>
            <a:lvl9pPr>
              <a:lnSpc>
                <a:spcPct val="90000"/>
              </a:lnSpc>
              <a:buClr>
                <a:schemeClr val="dk1"/>
              </a:buClr>
              <a:buSzPts val="2800"/>
              <a:buFont typeface="Mali"/>
              <a:buNone/>
              <a:defRPr sz="2800">
                <a:solidFill>
                  <a:schemeClr val="dk1"/>
                </a:solidFill>
                <a:latin typeface="Mali"/>
                <a:ea typeface="Mali"/>
                <a:cs typeface="Mali"/>
                <a:sym typeface="Mali"/>
              </a:defRPr>
            </a:lvl9pPr>
          </a:lstStyle>
          <a:p>
            <a:r>
              <a:rPr lang="en-US" dirty="0">
                <a:sym typeface="Arial"/>
              </a:rPr>
              <a:t>WP5 – Valorization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2771804"/>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11560" y="3058963"/>
            <a:ext cx="3744416" cy="1384995"/>
          </a:xfrm>
          <a:prstGeom prst="rect">
            <a:avLst/>
          </a:prstGeom>
        </p:spPr>
        <p:txBody>
          <a:bodyPr wrap="square">
            <a:spAutoFit/>
          </a:bodyPr>
          <a:lstStyle/>
          <a:p>
            <a:r>
              <a:rPr lang="en-US" sz="1200" i="1" dirty="0">
                <a:latin typeface="Nunito" pitchFamily="2" charset="0"/>
              </a:rPr>
              <a:t>“</a:t>
            </a:r>
            <a:r>
              <a:rPr lang="en-US" sz="1200" dirty="0">
                <a:solidFill>
                  <a:schemeClr val="dk1"/>
                </a:solidFill>
                <a:latin typeface="Nunito" pitchFamily="2" charset="0"/>
                <a:ea typeface="DM Sans"/>
                <a:cs typeface="DM Sans"/>
                <a:sym typeface="DM Sans"/>
              </a:rPr>
              <a:t>Open Educational Resources (OER) are teaching, learning and research materials in any medium – digital or otherwise – that reside in the public domain or have been released under an open license that permits no-cost access, use, adaptation and redistribution by others with no or limited restrictions.” </a:t>
            </a:r>
            <a:endParaRPr lang="it-IT" sz="1200" dirty="0">
              <a:solidFill>
                <a:schemeClr val="dk1"/>
              </a:solidFill>
              <a:latin typeface="Nunito" pitchFamily="2" charset="0"/>
              <a:ea typeface="DM Sans"/>
              <a:cs typeface="DM Sans"/>
              <a:sym typeface="DM Sans"/>
            </a:endParaRPr>
          </a:p>
        </p:txBody>
      </p:sp>
      <p:sp>
        <p:nvSpPr>
          <p:cNvPr id="10" name="Google Shape;106;p17"/>
          <p:cNvSpPr txBox="1">
            <a:spLocks/>
          </p:cNvSpPr>
          <p:nvPr/>
        </p:nvSpPr>
        <p:spPr>
          <a:xfrm>
            <a:off x="5148064" y="1272550"/>
            <a:ext cx="2727920" cy="65112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DM Sans"/>
              <a:buChar char="▫"/>
              <a:defRPr sz="2400" b="0" i="0" u="none" strike="noStrike" cap="none">
                <a:solidFill>
                  <a:schemeClr val="dk1"/>
                </a:solidFill>
                <a:latin typeface="DM Sans"/>
                <a:ea typeface="DM Sans"/>
                <a:cs typeface="DM Sans"/>
                <a:sym typeface="DM Sans"/>
              </a:defRPr>
            </a:lvl1pPr>
            <a:lvl2pPr marL="914400" marR="0" lvl="1"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2pPr>
            <a:lvl3pPr marL="1371600" marR="0" lvl="2"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3pPr>
            <a:lvl4pPr marL="1828800" marR="0" lvl="3"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4pPr>
            <a:lvl5pPr marL="2286000" marR="0" lvl="4"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5pPr>
            <a:lvl6pPr marL="2743200" marR="0" lvl="5"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6pPr>
            <a:lvl7pPr marL="3200400" marR="0" lvl="6"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7pPr>
            <a:lvl8pPr marL="3657600" marR="0" lvl="7"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8pPr>
            <a:lvl9pPr marL="4114800" marR="0" lvl="8" indent="-381000" algn="l" rtl="0">
              <a:lnSpc>
                <a:spcPct val="115000"/>
              </a:lnSpc>
              <a:spcBef>
                <a:spcPts val="0"/>
              </a:spcBef>
              <a:spcAft>
                <a:spcPts val="0"/>
              </a:spcAft>
              <a:buClr>
                <a:schemeClr val="dk2"/>
              </a:buClr>
              <a:buSzPts val="2400"/>
              <a:buFont typeface="DM Sans"/>
              <a:buChar char="▫"/>
              <a:defRPr sz="2400" b="0" i="0" u="none" strike="noStrike" cap="none">
                <a:solidFill>
                  <a:schemeClr val="dk1"/>
                </a:solidFill>
                <a:latin typeface="DM Sans"/>
                <a:ea typeface="DM Sans"/>
                <a:cs typeface="DM Sans"/>
                <a:sym typeface="DM Sans"/>
              </a:defRPr>
            </a:lvl9pPr>
          </a:lstStyle>
          <a:p>
            <a:pPr marL="287338" lvl="1" indent="-285750">
              <a:buClr>
                <a:schemeClr val="accent1"/>
              </a:buClr>
            </a:pPr>
            <a:r>
              <a:rPr lang="it-IT" sz="1600" dirty="0">
                <a:solidFill>
                  <a:srgbClr val="00B050"/>
                </a:solidFill>
                <a:latin typeface="Nunito" pitchFamily="2" charset="0"/>
              </a:rPr>
              <a:t>Dissemination package available</a:t>
            </a:r>
            <a:endParaRPr lang="it-IT" sz="2000" dirty="0">
              <a:solidFill>
                <a:srgbClr val="00B050"/>
              </a:solidFill>
            </a:endParaRPr>
          </a:p>
          <a:p>
            <a:pPr marL="344488" lvl="1" indent="-342900"/>
            <a:endParaRPr lang="it-IT" sz="2000" dirty="0">
              <a:solidFill>
                <a:srgbClr val="00B050"/>
              </a:solidFill>
            </a:endParaRPr>
          </a:p>
        </p:txBody>
      </p:sp>
    </p:spTree>
    <p:extLst>
      <p:ext uri="{BB962C8B-B14F-4D97-AF65-F5344CB8AC3E}">
        <p14:creationId xmlns:p14="http://schemas.microsoft.com/office/powerpoint/2010/main" val="27772584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79512" y="123478"/>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55</a:t>
            </a:fld>
            <a:endParaRPr/>
          </a:p>
        </p:txBody>
      </p:sp>
      <p:sp>
        <p:nvSpPr>
          <p:cNvPr id="7" name="Google Shape;106;p17"/>
          <p:cNvSpPr txBox="1">
            <a:spLocks noGrp="1"/>
          </p:cNvSpPr>
          <p:nvPr>
            <p:ph type="body" idx="4294967295"/>
          </p:nvPr>
        </p:nvSpPr>
        <p:spPr>
          <a:xfrm>
            <a:off x="683568" y="1203598"/>
            <a:ext cx="4176464" cy="3473450"/>
          </a:xfrm>
          <a:prstGeom prst="rect">
            <a:avLst/>
          </a:prstGeom>
        </p:spPr>
        <p:txBody>
          <a:bodyPr spcFirstLastPara="1" wrap="square" lIns="0" tIns="0" rIns="0" bIns="0" anchor="t" anchorCtr="0">
            <a:noAutofit/>
          </a:bodyPr>
          <a:lstStyle/>
          <a:p>
            <a:pPr marL="287338" lvl="1" indent="-285750">
              <a:lnSpc>
                <a:spcPct val="100000"/>
              </a:lnSpc>
              <a:spcBef>
                <a:spcPts val="0"/>
              </a:spcBef>
              <a:buClr>
                <a:schemeClr val="accent1"/>
              </a:buClr>
            </a:pPr>
            <a:r>
              <a:rPr lang="it-IT" sz="1400" dirty="0"/>
              <a:t>Each partner should carry out at least </a:t>
            </a:r>
            <a:r>
              <a:rPr lang="it-IT" sz="1400" b="1" dirty="0"/>
              <a:t>36 dissemination events </a:t>
            </a:r>
            <a:r>
              <a:rPr lang="it-IT" sz="1400" dirty="0"/>
              <a:t>(an average of 1 event per month. The events include:</a:t>
            </a:r>
          </a:p>
          <a:p>
            <a:pPr marL="744538" lvl="2" indent="-285750">
              <a:lnSpc>
                <a:spcPct val="100000"/>
              </a:lnSpc>
              <a:spcBef>
                <a:spcPts val="0"/>
              </a:spcBef>
              <a:buClr>
                <a:schemeClr val="accent1"/>
              </a:buClr>
            </a:pPr>
            <a:r>
              <a:rPr lang="it-IT" sz="1200" i="1" dirty="0">
                <a:solidFill>
                  <a:schemeClr val="tx1"/>
                </a:solidFill>
              </a:rPr>
              <a:t>Training seminars</a:t>
            </a:r>
          </a:p>
          <a:p>
            <a:pPr marL="744538" lvl="2" indent="-285750">
              <a:lnSpc>
                <a:spcPct val="100000"/>
              </a:lnSpc>
              <a:spcBef>
                <a:spcPts val="0"/>
              </a:spcBef>
              <a:buClr>
                <a:schemeClr val="accent1"/>
              </a:buClr>
            </a:pPr>
            <a:r>
              <a:rPr lang="it-IT" sz="1200" i="1" dirty="0">
                <a:solidFill>
                  <a:schemeClr val="tx1"/>
                </a:solidFill>
              </a:rPr>
              <a:t>Transnational Meetings</a:t>
            </a:r>
          </a:p>
          <a:p>
            <a:pPr marL="744538" lvl="2" indent="-285750">
              <a:lnSpc>
                <a:spcPct val="100000"/>
              </a:lnSpc>
              <a:spcBef>
                <a:spcPts val="0"/>
              </a:spcBef>
              <a:buClr>
                <a:schemeClr val="accent1"/>
              </a:buClr>
            </a:pPr>
            <a:r>
              <a:rPr lang="it-IT" sz="1200" i="1" dirty="0">
                <a:solidFill>
                  <a:schemeClr val="tx1"/>
                </a:solidFill>
              </a:rPr>
              <a:t>National Meetings</a:t>
            </a:r>
          </a:p>
          <a:p>
            <a:pPr marL="744538" lvl="2" indent="-285750">
              <a:lnSpc>
                <a:spcPct val="100000"/>
              </a:lnSpc>
              <a:spcBef>
                <a:spcPts val="0"/>
              </a:spcBef>
              <a:buClr>
                <a:schemeClr val="accent1"/>
              </a:buClr>
            </a:pPr>
            <a:r>
              <a:rPr lang="it-IT" sz="1200" i="1" dirty="0">
                <a:solidFill>
                  <a:schemeClr val="tx1"/>
                </a:solidFill>
              </a:rPr>
              <a:t>Article in newspapers</a:t>
            </a:r>
          </a:p>
          <a:p>
            <a:pPr marL="744538" lvl="2" indent="-285750">
              <a:lnSpc>
                <a:spcPct val="100000"/>
              </a:lnSpc>
              <a:spcBef>
                <a:spcPts val="0"/>
              </a:spcBef>
              <a:buClr>
                <a:schemeClr val="accent1"/>
              </a:buClr>
            </a:pPr>
            <a:r>
              <a:rPr lang="it-IT" sz="1200" i="1" dirty="0">
                <a:solidFill>
                  <a:schemeClr val="tx1"/>
                </a:solidFill>
              </a:rPr>
              <a:t>Articles in magazines</a:t>
            </a:r>
          </a:p>
          <a:p>
            <a:pPr marL="744538" lvl="2" indent="-285750">
              <a:lnSpc>
                <a:spcPct val="100000"/>
              </a:lnSpc>
              <a:spcBef>
                <a:spcPts val="0"/>
              </a:spcBef>
              <a:buClr>
                <a:schemeClr val="accent1"/>
              </a:buClr>
            </a:pPr>
            <a:r>
              <a:rPr lang="en-US" sz="1200" i="1" dirty="0">
                <a:solidFill>
                  <a:schemeClr val="tx1"/>
                </a:solidFill>
              </a:rPr>
              <a:t>Conferences or Fairs</a:t>
            </a:r>
          </a:p>
          <a:p>
            <a:pPr marL="744538" lvl="2" indent="-285750">
              <a:lnSpc>
                <a:spcPct val="100000"/>
              </a:lnSpc>
              <a:spcBef>
                <a:spcPts val="0"/>
              </a:spcBef>
              <a:buClr>
                <a:schemeClr val="accent1"/>
              </a:buClr>
            </a:pPr>
            <a:r>
              <a:rPr lang="en-US" sz="1200" i="1" dirty="0">
                <a:solidFill>
                  <a:schemeClr val="tx1"/>
                </a:solidFill>
              </a:rPr>
              <a:t>Newsletters</a:t>
            </a:r>
          </a:p>
          <a:p>
            <a:pPr marL="744538" lvl="2" indent="-285750">
              <a:lnSpc>
                <a:spcPct val="100000"/>
              </a:lnSpc>
              <a:spcBef>
                <a:spcPts val="0"/>
              </a:spcBef>
              <a:buClr>
                <a:schemeClr val="accent1"/>
              </a:buClr>
            </a:pPr>
            <a:r>
              <a:rPr lang="en-US" sz="1200" i="1" dirty="0">
                <a:solidFill>
                  <a:schemeClr val="tx1"/>
                </a:solidFill>
              </a:rPr>
              <a:t>Articles on websites</a:t>
            </a:r>
          </a:p>
          <a:p>
            <a:pPr marL="744538" lvl="2" indent="-285750">
              <a:lnSpc>
                <a:spcPct val="100000"/>
              </a:lnSpc>
              <a:spcBef>
                <a:spcPts val="0"/>
              </a:spcBef>
              <a:buClr>
                <a:schemeClr val="accent1"/>
              </a:buClr>
            </a:pPr>
            <a:r>
              <a:rPr lang="en-US" sz="1200" i="1" dirty="0">
                <a:solidFill>
                  <a:schemeClr val="tx1"/>
                </a:solidFill>
              </a:rPr>
              <a:t>Informative Mailings</a:t>
            </a:r>
          </a:p>
          <a:p>
            <a:pPr marL="458788" lvl="2" indent="0">
              <a:lnSpc>
                <a:spcPct val="100000"/>
              </a:lnSpc>
              <a:spcBef>
                <a:spcPts val="0"/>
              </a:spcBef>
              <a:buClr>
                <a:schemeClr val="accent1"/>
              </a:buClr>
              <a:buNone/>
            </a:pPr>
            <a:endParaRPr lang="en-US" sz="1200" i="1" dirty="0">
              <a:solidFill>
                <a:schemeClr val="tx1"/>
              </a:solidFill>
            </a:endParaRPr>
          </a:p>
          <a:p>
            <a:pPr marL="287338" lvl="1" indent="-285750">
              <a:spcBef>
                <a:spcPts val="0"/>
              </a:spcBef>
            </a:pPr>
            <a:endParaRPr lang="it-IT" sz="1600" dirty="0"/>
          </a:p>
          <a:p>
            <a:pPr marL="1588" lvl="1" indent="0">
              <a:spcBef>
                <a:spcPts val="0"/>
              </a:spcBef>
              <a:buNone/>
            </a:pPr>
            <a:endParaRPr lang="it-IT" sz="1600" dirty="0"/>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3 – Dissemination and exploitation activities</a:t>
            </a:r>
          </a:p>
        </p:txBody>
      </p:sp>
      <p:graphicFrame>
        <p:nvGraphicFramePr>
          <p:cNvPr id="6" name="Table 5"/>
          <p:cNvGraphicFramePr>
            <a:graphicFrameLocks noGrp="1"/>
          </p:cNvGraphicFramePr>
          <p:nvPr>
            <p:extLst>
              <p:ext uri="{D42A27DB-BD31-4B8C-83A1-F6EECF244321}">
                <p14:modId xmlns:p14="http://schemas.microsoft.com/office/powerpoint/2010/main" val="477229136"/>
              </p:ext>
            </p:extLst>
          </p:nvPr>
        </p:nvGraphicFramePr>
        <p:xfrm>
          <a:off x="4724928" y="1491630"/>
          <a:ext cx="3384376" cy="3053080"/>
        </p:xfrm>
        <a:graphic>
          <a:graphicData uri="http://schemas.openxmlformats.org/drawingml/2006/table">
            <a:tbl>
              <a:tblPr firstRow="1" bandRow="1">
                <a:tableStyleId>{11B854F4-DAD3-4796-B587-69EDEEDD8DB9}</a:tableStyleId>
              </a:tblPr>
              <a:tblGrid>
                <a:gridCol w="1692188">
                  <a:extLst>
                    <a:ext uri="{9D8B030D-6E8A-4147-A177-3AD203B41FA5}">
                      <a16:colId xmlns="" xmlns:a16="http://schemas.microsoft.com/office/drawing/2014/main" val="20000"/>
                    </a:ext>
                  </a:extLst>
                </a:gridCol>
                <a:gridCol w="1692188">
                  <a:extLst>
                    <a:ext uri="{9D8B030D-6E8A-4147-A177-3AD203B41FA5}">
                      <a16:colId xmlns="" xmlns:a16="http://schemas.microsoft.com/office/drawing/2014/main" val="20001"/>
                    </a:ext>
                  </a:extLst>
                </a:gridCol>
              </a:tblGrid>
              <a:tr h="370840">
                <a:tc>
                  <a:txBody>
                    <a:bodyPr/>
                    <a:lstStyle/>
                    <a:p>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Partner</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tc>
                  <a:txBody>
                    <a:bodyPr/>
                    <a:lstStyle/>
                    <a:p>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Dissemination events</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0" i="0" u="none" strike="noStrike" cap="none" dirty="0">
                          <a:solidFill>
                            <a:srgbClr val="000000"/>
                          </a:solidFill>
                          <a:latin typeface="Arial"/>
                          <a:ea typeface="Arial"/>
                          <a:cs typeface="Arial"/>
                          <a:sym typeface="Arial"/>
                        </a:rPr>
                        <a:t>ULS (IE)</a:t>
                      </a:r>
                      <a:endParaRPr lang="en-US" sz="1200" b="0" i="0" u="none" strike="noStrike" cap="none" dirty="0">
                        <a:solidFill>
                          <a:srgbClr val="000000"/>
                        </a:solidFill>
                        <a:latin typeface="Arial"/>
                        <a:ea typeface="Arial"/>
                        <a:cs typeface="Arial"/>
                        <a:sym typeface="Nunito"/>
                      </a:endParaRPr>
                    </a:p>
                  </a:txBody>
                  <a:tcPr/>
                </a:tc>
                <a:tc>
                  <a:txBody>
                    <a:bodyPr/>
                    <a:lstStyle/>
                    <a:p>
                      <a:pPr algn="ctr" fontAlgn="b"/>
                      <a:r>
                        <a:rPr lang="it-IT" sz="1600" b="1" i="0" u="none" strike="noStrike" dirty="0">
                          <a:solidFill>
                            <a:srgbClr val="FF0000"/>
                          </a:solidFill>
                          <a:effectLst/>
                          <a:latin typeface="Calibri"/>
                        </a:rPr>
                        <a:t>0</a:t>
                      </a:r>
                    </a:p>
                  </a:txBody>
                  <a:tcPr marL="9525" marR="9525" marT="9525" marB="0" anchor="ctr"/>
                </a:tc>
                <a:extLst>
                  <a:ext uri="{0D108BD9-81ED-4DB2-BD59-A6C34878D82A}">
                    <a16:rowId xmlns="" xmlns:a16="http://schemas.microsoft.com/office/drawing/2014/main" val="10001"/>
                  </a:ext>
                </a:extLst>
              </a:tr>
              <a:tr h="370840">
                <a:tc>
                  <a:txBody>
                    <a:bodyPr/>
                    <a:lstStyle/>
                    <a:p>
                      <a:r>
                        <a:rPr lang="en-US" sz="1200" b="0" i="0" u="none" strike="noStrike" cap="none" dirty="0">
                          <a:solidFill>
                            <a:srgbClr val="000000"/>
                          </a:solidFill>
                          <a:latin typeface="Arial"/>
                          <a:ea typeface="Arial"/>
                          <a:cs typeface="Arial"/>
                          <a:sym typeface="Arial"/>
                        </a:rPr>
                        <a:t>IC </a:t>
                      </a:r>
                      <a:r>
                        <a:rPr lang="en-US" sz="1200" b="0" i="0" u="none" strike="noStrike" cap="none" dirty="0" err="1">
                          <a:solidFill>
                            <a:srgbClr val="000000"/>
                          </a:solidFill>
                          <a:latin typeface="Arial"/>
                          <a:ea typeface="Arial"/>
                          <a:cs typeface="Arial"/>
                          <a:sym typeface="Arial"/>
                        </a:rPr>
                        <a:t>Sestini</a:t>
                      </a:r>
                      <a:r>
                        <a:rPr lang="en-US" sz="1200" b="0" i="0" u="none" strike="noStrike" cap="none" dirty="0">
                          <a:solidFill>
                            <a:srgbClr val="000000"/>
                          </a:solidFill>
                          <a:latin typeface="Arial"/>
                          <a:ea typeface="Arial"/>
                          <a:cs typeface="Arial"/>
                          <a:sym typeface="Arial"/>
                        </a:rPr>
                        <a:t> (IT)</a:t>
                      </a:r>
                      <a:endParaRPr lang="en-US" sz="1200" b="0" i="0" u="none" strike="noStrike" cap="none" dirty="0">
                        <a:solidFill>
                          <a:srgbClr val="000000"/>
                        </a:solidFill>
                        <a:latin typeface="Arial"/>
                        <a:ea typeface="Arial"/>
                        <a:cs typeface="Arial"/>
                        <a:sym typeface="Nunito"/>
                      </a:endParaRPr>
                    </a:p>
                  </a:txBody>
                  <a:tcPr/>
                </a:tc>
                <a:tc>
                  <a:txBody>
                    <a:bodyPr/>
                    <a:lstStyle/>
                    <a:p>
                      <a:pPr algn="ctr" fontAlgn="b"/>
                      <a:r>
                        <a:rPr lang="it-IT" sz="1600" b="1" i="0" u="none" strike="noStrike" dirty="0" smtClean="0">
                          <a:solidFill>
                            <a:srgbClr val="00B050"/>
                          </a:solidFill>
                          <a:effectLst/>
                          <a:latin typeface="Calibri"/>
                        </a:rPr>
                        <a:t>14</a:t>
                      </a:r>
                      <a:endParaRPr lang="it-IT" sz="1600" b="1" i="0" u="none" strike="noStrike" dirty="0">
                        <a:solidFill>
                          <a:srgbClr val="00B050"/>
                        </a:solidFill>
                        <a:effectLst/>
                        <a:latin typeface="Calibri"/>
                      </a:endParaRPr>
                    </a:p>
                  </a:txBody>
                  <a:tcPr marL="9525" marR="9525" marT="19050" marB="19050" anchor="ct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latin typeface="Arial"/>
                          <a:ea typeface="Arial"/>
                          <a:cs typeface="Arial"/>
                          <a:sym typeface="Nunito"/>
                        </a:rPr>
                        <a:t>Pixel (IT)</a:t>
                      </a:r>
                    </a:p>
                  </a:txBody>
                  <a:tcPr/>
                </a:tc>
                <a:tc>
                  <a:txBody>
                    <a:bodyPr/>
                    <a:lstStyle/>
                    <a:p>
                      <a:pPr algn="ctr" fontAlgn="b"/>
                      <a:r>
                        <a:rPr lang="it-IT" sz="1600" b="1" i="0" u="none" strike="noStrike" dirty="0">
                          <a:solidFill>
                            <a:srgbClr val="00B050"/>
                          </a:solidFill>
                          <a:effectLst/>
                          <a:latin typeface="Calibri"/>
                        </a:rPr>
                        <a:t>43</a:t>
                      </a:r>
                    </a:p>
                  </a:txBody>
                  <a:tcPr marL="9525" marR="9525" marT="9525" marB="0" anchor="ctr"/>
                </a:tc>
                <a:extLst>
                  <a:ext uri="{0D108BD9-81ED-4DB2-BD59-A6C34878D82A}">
                    <a16:rowId xmlns="" xmlns:a16="http://schemas.microsoft.com/office/drawing/2014/main" val="10003"/>
                  </a:ext>
                </a:extLst>
              </a:tr>
              <a:tr h="370840">
                <a:tc>
                  <a:txBody>
                    <a:bodyPr/>
                    <a:lstStyle/>
                    <a:p>
                      <a:r>
                        <a:rPr lang="en-US" sz="1200" b="0" i="0" u="none" strike="noStrike" cap="none" dirty="0" err="1">
                          <a:solidFill>
                            <a:srgbClr val="000000"/>
                          </a:solidFill>
                          <a:latin typeface="Arial"/>
                          <a:ea typeface="Arial"/>
                          <a:cs typeface="Arial"/>
                          <a:sym typeface="Arial"/>
                        </a:rPr>
                        <a:t>CSSanta</a:t>
                      </a:r>
                      <a:r>
                        <a:rPr lang="en-US" sz="1200" b="0" i="0" u="none" strike="noStrike" cap="none" dirty="0">
                          <a:solidFill>
                            <a:srgbClr val="000000"/>
                          </a:solidFill>
                          <a:latin typeface="Arial"/>
                          <a:ea typeface="Arial"/>
                          <a:cs typeface="Arial"/>
                          <a:sym typeface="Arial"/>
                        </a:rPr>
                        <a:t> Clara (PT)</a:t>
                      </a:r>
                      <a:endParaRPr lang="en-US" sz="1200" b="0" i="0" u="none" strike="noStrike" cap="none" dirty="0">
                        <a:solidFill>
                          <a:srgbClr val="000000"/>
                        </a:solidFill>
                        <a:latin typeface="Arial"/>
                        <a:ea typeface="Arial"/>
                        <a:cs typeface="Arial"/>
                        <a:sym typeface="Nunito"/>
                      </a:endParaRPr>
                    </a:p>
                  </a:txBody>
                  <a:tcPr/>
                </a:tc>
                <a:tc>
                  <a:txBody>
                    <a:bodyPr/>
                    <a:lstStyle/>
                    <a:p>
                      <a:pPr algn="ctr" fontAlgn="b"/>
                      <a:r>
                        <a:rPr lang="it-IT" sz="1600" b="1" i="0" u="none" strike="noStrike" dirty="0">
                          <a:solidFill>
                            <a:srgbClr val="00B050"/>
                          </a:solidFill>
                          <a:effectLst/>
                          <a:latin typeface="Calibri"/>
                        </a:rPr>
                        <a:t>9</a:t>
                      </a:r>
                    </a:p>
                  </a:txBody>
                  <a:tcPr marL="9525" marR="9525" marT="19050" marB="19050" anchor="ctr"/>
                </a:tc>
                <a:extLst>
                  <a:ext uri="{0D108BD9-81ED-4DB2-BD59-A6C34878D82A}">
                    <a16:rowId xmlns="" xmlns:a16="http://schemas.microsoft.com/office/drawing/2014/main" val="10004"/>
                  </a:ext>
                </a:extLst>
              </a:tr>
              <a:tr h="370840">
                <a:tc>
                  <a:txBody>
                    <a:bodyPr/>
                    <a:lstStyle/>
                    <a:p>
                      <a:r>
                        <a:rPr lang="pt-BR" sz="1200" b="0" i="0" u="none" strike="noStrike" cap="none" dirty="0">
                          <a:solidFill>
                            <a:srgbClr val="000000"/>
                          </a:solidFill>
                          <a:latin typeface="Arial"/>
                          <a:ea typeface="Arial"/>
                          <a:cs typeface="Arial"/>
                          <a:sym typeface="Arial"/>
                        </a:rPr>
                        <a:t>AE Miguel Torga (PT)</a:t>
                      </a:r>
                      <a:endParaRPr lang="en-US" sz="1200" b="0" i="0" u="none" strike="noStrike" cap="none" dirty="0">
                        <a:solidFill>
                          <a:srgbClr val="000000"/>
                        </a:solidFill>
                        <a:latin typeface="Arial"/>
                        <a:ea typeface="Arial"/>
                        <a:cs typeface="Arial"/>
                        <a:sym typeface="Nunito"/>
                      </a:endParaRPr>
                    </a:p>
                  </a:txBody>
                  <a:tcPr/>
                </a:tc>
                <a:tc>
                  <a:txBody>
                    <a:bodyPr/>
                    <a:lstStyle/>
                    <a:p>
                      <a:pPr algn="ctr" fontAlgn="b"/>
                      <a:r>
                        <a:rPr lang="it-IT" sz="1600" b="1" i="0" u="none" strike="noStrike" dirty="0">
                          <a:solidFill>
                            <a:srgbClr val="00B050"/>
                          </a:solidFill>
                          <a:effectLst/>
                          <a:latin typeface="Calibri"/>
                        </a:rPr>
                        <a:t>9</a:t>
                      </a:r>
                    </a:p>
                  </a:txBody>
                  <a:tcPr marL="9525" marR="9525" marT="19050" marB="19050" anchor="ctr"/>
                </a:tc>
                <a:extLst>
                  <a:ext uri="{0D108BD9-81ED-4DB2-BD59-A6C34878D82A}">
                    <a16:rowId xmlns="" xmlns:a16="http://schemas.microsoft.com/office/drawing/2014/main" val="10005"/>
                  </a:ext>
                </a:extLst>
              </a:tr>
              <a:tr h="370840">
                <a:tc>
                  <a:txBody>
                    <a:bodyPr/>
                    <a:lstStyle/>
                    <a:p>
                      <a:r>
                        <a:rPr lang="it-IT" sz="1200" b="0" i="0" u="none" strike="noStrike" cap="none" dirty="0">
                          <a:solidFill>
                            <a:srgbClr val="000000"/>
                          </a:solidFill>
                          <a:latin typeface="Arial"/>
                          <a:ea typeface="Arial"/>
                          <a:cs typeface="Arial"/>
                          <a:sym typeface="Arial"/>
                        </a:rPr>
                        <a:t>IPB (PT)</a:t>
                      </a:r>
                      <a:endParaRPr lang="en-US" sz="1200" b="0" i="0" u="none" strike="noStrike" cap="none" dirty="0">
                        <a:solidFill>
                          <a:srgbClr val="000000"/>
                        </a:solidFill>
                        <a:latin typeface="Arial"/>
                        <a:ea typeface="Arial"/>
                        <a:cs typeface="Arial"/>
                        <a:sym typeface="Nunito"/>
                      </a:endParaRPr>
                    </a:p>
                  </a:txBody>
                  <a:tcPr/>
                </a:tc>
                <a:tc>
                  <a:txBody>
                    <a:bodyPr/>
                    <a:lstStyle/>
                    <a:p>
                      <a:pPr algn="ctr" fontAlgn="b"/>
                      <a:r>
                        <a:rPr lang="it-IT" sz="1600" b="1" i="0" u="none" strike="noStrike" dirty="0" smtClean="0">
                          <a:solidFill>
                            <a:srgbClr val="00B050"/>
                          </a:solidFill>
                          <a:effectLst/>
                          <a:latin typeface="Calibri"/>
                        </a:rPr>
                        <a:t>12</a:t>
                      </a:r>
                      <a:endParaRPr lang="it-IT" sz="1600" b="1" i="0" u="none" strike="noStrike" dirty="0">
                        <a:solidFill>
                          <a:srgbClr val="00B050"/>
                        </a:solidFill>
                        <a:effectLst/>
                        <a:latin typeface="Calibri"/>
                      </a:endParaRPr>
                    </a:p>
                  </a:txBody>
                  <a:tcPr marL="9525" marR="9525" marT="9525" marB="0" anchor="ctr"/>
                </a:tc>
                <a:extLst>
                  <a:ext uri="{0D108BD9-81ED-4DB2-BD59-A6C34878D82A}">
                    <a16:rowId xmlns=""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err="1">
                          <a:solidFill>
                            <a:srgbClr val="000000"/>
                          </a:solidFill>
                          <a:latin typeface="Arial"/>
                          <a:ea typeface="Arial"/>
                          <a:cs typeface="Arial"/>
                          <a:sym typeface="Arial"/>
                        </a:rPr>
                        <a:t>EuroEd</a:t>
                      </a:r>
                      <a:r>
                        <a:rPr lang="en-US" sz="1200" b="0" i="0" u="none" strike="noStrike" cap="none" dirty="0">
                          <a:solidFill>
                            <a:srgbClr val="000000"/>
                          </a:solidFill>
                          <a:latin typeface="Arial"/>
                          <a:ea typeface="Arial"/>
                          <a:cs typeface="Arial"/>
                          <a:sym typeface="Arial"/>
                        </a:rPr>
                        <a:t> (RO)</a:t>
                      </a:r>
                      <a:endParaRPr lang="en-US" sz="1200" b="0" i="0" u="none" strike="noStrike" cap="none" dirty="0">
                        <a:solidFill>
                          <a:srgbClr val="000000"/>
                        </a:solidFill>
                        <a:latin typeface="Arial"/>
                        <a:ea typeface="Arial"/>
                        <a:cs typeface="Arial"/>
                        <a:sym typeface="Nunito"/>
                      </a:endParaRPr>
                    </a:p>
                    <a:p>
                      <a:endParaRPr lang="en-US" sz="1200" b="0" i="0" u="none" strike="noStrike" cap="none" dirty="0">
                        <a:solidFill>
                          <a:srgbClr val="000000"/>
                        </a:solidFill>
                        <a:latin typeface="Arial"/>
                        <a:ea typeface="Arial"/>
                        <a:cs typeface="Arial"/>
                        <a:sym typeface="Nunito"/>
                      </a:endParaRPr>
                    </a:p>
                  </a:txBody>
                  <a:tcPr/>
                </a:tc>
                <a:tc>
                  <a:txBody>
                    <a:bodyPr/>
                    <a:lstStyle/>
                    <a:p>
                      <a:pPr algn="ctr" fontAlgn="b"/>
                      <a:r>
                        <a:rPr lang="it-IT" sz="1600" b="1" i="0" u="none" strike="noStrike" dirty="0">
                          <a:solidFill>
                            <a:srgbClr val="00B050"/>
                          </a:solidFill>
                          <a:effectLst/>
                          <a:latin typeface="Calibri"/>
                        </a:rPr>
                        <a:t>12</a:t>
                      </a:r>
                    </a:p>
                  </a:txBody>
                  <a:tcPr marL="9525" marR="9525" marT="9525" marB="0" anchor="ctr"/>
                </a:tc>
                <a:extLst>
                  <a:ext uri="{0D108BD9-81ED-4DB2-BD59-A6C34878D82A}">
                    <a16:rowId xmlns="" xmlns:a16="http://schemas.microsoft.com/office/drawing/2014/main" val="10007"/>
                  </a:ext>
                </a:extLst>
              </a:tr>
            </a:tbl>
          </a:graphicData>
        </a:graphic>
      </p:graphicFrame>
      <p:sp>
        <p:nvSpPr>
          <p:cNvPr id="8" name="Rectangle 7"/>
          <p:cNvSpPr/>
          <p:nvPr/>
        </p:nvSpPr>
        <p:spPr>
          <a:xfrm>
            <a:off x="464758" y="3795886"/>
            <a:ext cx="4107242" cy="738664"/>
          </a:xfrm>
          <a:prstGeom prst="rect">
            <a:avLst/>
          </a:prstGeom>
        </p:spPr>
        <p:txBody>
          <a:bodyPr wrap="square">
            <a:spAutoFit/>
          </a:bodyPr>
          <a:lstStyle/>
          <a:p>
            <a:pPr marL="76200" lvl="0" indent="0">
              <a:buNone/>
            </a:pPr>
            <a:r>
              <a:rPr lang="it-IT" i="1" dirty="0">
                <a:solidFill>
                  <a:schemeClr val="tx1"/>
                </a:solidFill>
              </a:rPr>
              <a:t>Template: </a:t>
            </a:r>
            <a:r>
              <a:rPr lang="it-IT" i="1" dirty="0"/>
              <a:t>Activity to be carried out directly on the project website (</a:t>
            </a:r>
            <a:r>
              <a:rPr lang="it-IT" i="1" dirty="0">
                <a:hlinkClick r:id="rId3"/>
              </a:rPr>
              <a:t>https://eydigifolio.ipb.pt/dissemination.php</a:t>
            </a:r>
            <a:r>
              <a:rPr lang="it-IT" i="1" dirty="0"/>
              <a:t>)  </a:t>
            </a:r>
          </a:p>
        </p:txBody>
      </p:sp>
    </p:spTree>
    <p:extLst>
      <p:ext uri="{BB962C8B-B14F-4D97-AF65-F5344CB8AC3E}">
        <p14:creationId xmlns:p14="http://schemas.microsoft.com/office/powerpoint/2010/main" val="12469462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23478"/>
            <a:ext cx="6902100" cy="460500"/>
          </a:xfrm>
          <a:prstGeom prst="rect">
            <a:avLst/>
          </a:prstGeom>
        </p:spPr>
        <p:txBody>
          <a:bodyPr spcFirstLastPara="1" wrap="square" lIns="0" tIns="0" rIns="0" bIns="0" anchor="ctr" anchorCtr="0">
            <a:noAutofit/>
          </a:bodyPr>
          <a:lstStyle/>
          <a:p>
            <a:pPr lvl="0"/>
            <a:r>
              <a:rPr lang="en" sz="1200" b="1" dirty="0">
                <a:solidFill>
                  <a:schemeClr val="tx1"/>
                </a:solidFill>
                <a:latin typeface="DM Sans" pitchFamily="2" charset="0"/>
                <a:ea typeface="Times New Roman"/>
                <a:cs typeface="Calibri"/>
              </a:rPr>
              <a:t>WP5 – </a:t>
            </a:r>
            <a:r>
              <a:rPr lang="en-US" sz="1200" b="1" dirty="0">
                <a:solidFill>
                  <a:schemeClr val="tx1"/>
                </a:solidFill>
                <a:latin typeface="DM Sans" pitchFamily="2" charset="0"/>
                <a:ea typeface="Times New Roman"/>
                <a:cs typeface="Calibri"/>
                <a:sym typeface="Arial"/>
              </a:rPr>
              <a:t>Valorization</a:t>
            </a:r>
            <a:endParaRPr sz="1200" b="1" dirty="0">
              <a:solidFill>
                <a:schemeClr val="tx1"/>
              </a:solidFill>
              <a:latin typeface="DM Sans"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56</a:t>
            </a:fld>
            <a:endParaRPr/>
          </a:p>
        </p:txBody>
      </p:sp>
      <p:sp>
        <p:nvSpPr>
          <p:cNvPr id="7" name="Google Shape;106;p17"/>
          <p:cNvSpPr txBox="1">
            <a:spLocks noGrp="1"/>
          </p:cNvSpPr>
          <p:nvPr>
            <p:ph type="body" idx="4294967295"/>
          </p:nvPr>
        </p:nvSpPr>
        <p:spPr>
          <a:xfrm>
            <a:off x="481898" y="1275606"/>
            <a:ext cx="4522150" cy="3473450"/>
          </a:xfrm>
          <a:prstGeom prst="rect">
            <a:avLst/>
          </a:prstGeom>
        </p:spPr>
        <p:txBody>
          <a:bodyPr spcFirstLastPara="1" wrap="square" lIns="0" tIns="0" rIns="0" bIns="0" anchor="t" anchorCtr="0">
            <a:noAutofit/>
          </a:bodyPr>
          <a:lstStyle/>
          <a:p>
            <a:pPr marL="288925" lvl="1" indent="-285750">
              <a:spcBef>
                <a:spcPts val="0"/>
              </a:spcBef>
              <a:buClr>
                <a:schemeClr val="accent1"/>
              </a:buClr>
            </a:pPr>
            <a:r>
              <a:rPr lang="en-US" sz="1400" dirty="0">
                <a:latin typeface="Nunito" pitchFamily="2" charset="0"/>
              </a:rPr>
              <a:t>Each partner should involve in the project at least 6 </a:t>
            </a:r>
            <a:r>
              <a:rPr lang="en-US" sz="1400" b="1" dirty="0">
                <a:latin typeface="Nunito" pitchFamily="2" charset="0"/>
              </a:rPr>
              <a:t>associated partners</a:t>
            </a:r>
            <a:r>
              <a:rPr lang="en-US" sz="1400" dirty="0">
                <a:latin typeface="Nunito" pitchFamily="2" charset="0"/>
              </a:rPr>
              <a:t>.</a:t>
            </a:r>
          </a:p>
          <a:p>
            <a:pPr marL="622300" lvl="1" indent="-285750">
              <a:spcBef>
                <a:spcPts val="0"/>
              </a:spcBef>
              <a:buNone/>
            </a:pPr>
            <a:r>
              <a:rPr lang="it-IT" sz="1400" i="1" dirty="0">
                <a:solidFill>
                  <a:schemeClr val="tx1"/>
                </a:solidFill>
                <a:latin typeface="Nunito" pitchFamily="2" charset="0"/>
              </a:rPr>
              <a:t>Templates:</a:t>
            </a:r>
          </a:p>
          <a:p>
            <a:pPr marL="622300" lvl="1" indent="-285750">
              <a:spcBef>
                <a:spcPts val="0"/>
              </a:spcBef>
            </a:pPr>
            <a:r>
              <a:rPr lang="fr-FR" sz="1400" i="1" dirty="0">
                <a:solidFill>
                  <a:schemeClr val="tx1"/>
                </a:solidFill>
                <a:latin typeface="Nunito" pitchFamily="2" charset="0"/>
              </a:rPr>
              <a:t>WP5.B – Associated Partner </a:t>
            </a:r>
            <a:r>
              <a:rPr lang="fr-FR" sz="1400" i="1" dirty="0" err="1">
                <a:solidFill>
                  <a:schemeClr val="tx1"/>
                </a:solidFill>
                <a:latin typeface="Nunito" pitchFamily="2" charset="0"/>
              </a:rPr>
              <a:t>Letter</a:t>
            </a:r>
            <a:r>
              <a:rPr lang="fr-FR" sz="1400" i="1" dirty="0">
                <a:solidFill>
                  <a:schemeClr val="tx1"/>
                </a:solidFill>
                <a:latin typeface="Nunito" pitchFamily="2" charset="0"/>
              </a:rPr>
              <a:t> </a:t>
            </a:r>
          </a:p>
          <a:p>
            <a:pPr marL="622300" lvl="1" indent="-285750">
              <a:spcBef>
                <a:spcPts val="0"/>
              </a:spcBef>
            </a:pPr>
            <a:r>
              <a:rPr lang="fr-FR" sz="1400" i="1" dirty="0">
                <a:solidFill>
                  <a:schemeClr val="tx1"/>
                </a:solidFill>
                <a:latin typeface="Nunito" pitchFamily="2" charset="0"/>
              </a:rPr>
              <a:t>WP5.C – Associated Partner </a:t>
            </a:r>
            <a:r>
              <a:rPr lang="fr-FR" sz="1400" i="1" dirty="0" err="1">
                <a:solidFill>
                  <a:schemeClr val="tx1"/>
                </a:solidFill>
                <a:latin typeface="Nunito" pitchFamily="2" charset="0"/>
              </a:rPr>
              <a:t>Form</a:t>
            </a:r>
            <a:endParaRPr lang="fr-FR" sz="1400" i="1" dirty="0">
              <a:solidFill>
                <a:schemeClr val="tx1"/>
              </a:solidFill>
              <a:latin typeface="Nunito" pitchFamily="2" charset="0"/>
            </a:endParaRPr>
          </a:p>
          <a:p>
            <a:pPr marL="3175" lvl="1" indent="0">
              <a:spcBef>
                <a:spcPts val="0"/>
              </a:spcBef>
              <a:buClr>
                <a:schemeClr val="accent1"/>
              </a:buClr>
              <a:buNone/>
            </a:pPr>
            <a:endParaRPr lang="it-IT" sz="1400" dirty="0">
              <a:latin typeface="Nunito" pitchFamily="2" charset="0"/>
            </a:endParaRPr>
          </a:p>
          <a:p>
            <a:pPr marL="288925" lvl="1" indent="-285750">
              <a:spcBef>
                <a:spcPts val="0"/>
              </a:spcBef>
              <a:buClr>
                <a:schemeClr val="accent1"/>
              </a:buClr>
            </a:pPr>
            <a:r>
              <a:rPr lang="en-US" sz="1400" dirty="0">
                <a:latin typeface="Nunito" pitchFamily="2" charset="0"/>
              </a:rPr>
              <a:t>Each partner should produce at least 7 among </a:t>
            </a:r>
            <a:r>
              <a:rPr lang="en-US" sz="1400" b="1" dirty="0">
                <a:latin typeface="Nunito" pitchFamily="2" charset="0"/>
              </a:rPr>
              <a:t>exchange links, articles or web articles</a:t>
            </a:r>
            <a:r>
              <a:rPr lang="en-US" sz="1400" dirty="0">
                <a:latin typeface="Nunito" pitchFamily="2" charset="0"/>
              </a:rPr>
              <a:t> related to the project</a:t>
            </a:r>
          </a:p>
          <a:p>
            <a:pPr marL="622300" lvl="1" indent="-285750">
              <a:spcBef>
                <a:spcPts val="0"/>
              </a:spcBef>
              <a:buNone/>
            </a:pPr>
            <a:r>
              <a:rPr lang="it-IT" sz="1400" i="1" dirty="0">
                <a:solidFill>
                  <a:schemeClr val="tx1"/>
                </a:solidFill>
                <a:latin typeface="Nunito" pitchFamily="2" charset="0"/>
              </a:rPr>
              <a:t>Templates:</a:t>
            </a:r>
          </a:p>
          <a:p>
            <a:pPr marL="622300" lvl="1" indent="-285750">
              <a:spcBef>
                <a:spcPts val="0"/>
              </a:spcBef>
            </a:pPr>
            <a:r>
              <a:rPr lang="fr-FR" sz="1400" i="1" dirty="0">
                <a:solidFill>
                  <a:schemeClr val="tx1"/>
                </a:solidFill>
                <a:latin typeface="Nunito" pitchFamily="2" charset="0"/>
              </a:rPr>
              <a:t>WP5.D – Links</a:t>
            </a:r>
          </a:p>
          <a:p>
            <a:pPr marL="622300" lvl="1" indent="-285750">
              <a:spcBef>
                <a:spcPts val="0"/>
              </a:spcBef>
            </a:pPr>
            <a:r>
              <a:rPr lang="fr-FR" sz="1400" i="1" dirty="0">
                <a:solidFill>
                  <a:schemeClr val="tx1"/>
                </a:solidFill>
                <a:latin typeface="Nunito" pitchFamily="2" charset="0"/>
              </a:rPr>
              <a:t>WP5.E – Articles</a:t>
            </a:r>
          </a:p>
          <a:p>
            <a:pPr marL="622300" lvl="1" indent="-285750"/>
            <a:endParaRPr lang="fr-FR" sz="1600" i="1" dirty="0">
              <a:solidFill>
                <a:schemeClr val="tx1"/>
              </a:solidFill>
              <a:latin typeface="Nunito" pitchFamily="2" charset="0"/>
            </a:endParaRPr>
          </a:p>
          <a:p>
            <a:pPr marL="3175" lvl="1" indent="0">
              <a:spcBef>
                <a:spcPts val="600"/>
              </a:spcBef>
              <a:buClr>
                <a:schemeClr val="accent1"/>
              </a:buClr>
              <a:buNone/>
            </a:pPr>
            <a:endParaRPr lang="it-IT" sz="1600" dirty="0">
              <a:latin typeface="Nunito" pitchFamily="2" charset="0"/>
            </a:endParaRPr>
          </a:p>
        </p:txBody>
      </p:sp>
      <p:sp>
        <p:nvSpPr>
          <p:cNvPr id="6"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3 – Dissemination and exploitation activities</a:t>
            </a:r>
          </a:p>
        </p:txBody>
      </p:sp>
      <p:graphicFrame>
        <p:nvGraphicFramePr>
          <p:cNvPr id="8" name="Table 7"/>
          <p:cNvGraphicFramePr>
            <a:graphicFrameLocks noGrp="1"/>
          </p:cNvGraphicFramePr>
          <p:nvPr>
            <p:extLst>
              <p:ext uri="{D42A27DB-BD31-4B8C-83A1-F6EECF244321}">
                <p14:modId xmlns:p14="http://schemas.microsoft.com/office/powerpoint/2010/main" val="3725368329"/>
              </p:ext>
            </p:extLst>
          </p:nvPr>
        </p:nvGraphicFramePr>
        <p:xfrm>
          <a:off x="5148064" y="1275606"/>
          <a:ext cx="2940186" cy="2910840"/>
        </p:xfrm>
        <a:graphic>
          <a:graphicData uri="http://schemas.openxmlformats.org/drawingml/2006/table">
            <a:tbl>
              <a:tblPr firstRow="1" bandRow="1">
                <a:tableStyleId>{11B854F4-DAD3-4796-B587-69EDEEDD8DB9}</a:tableStyleId>
              </a:tblPr>
              <a:tblGrid>
                <a:gridCol w="1260000">
                  <a:extLst>
                    <a:ext uri="{9D8B030D-6E8A-4147-A177-3AD203B41FA5}">
                      <a16:colId xmlns="" xmlns:a16="http://schemas.microsoft.com/office/drawing/2014/main" val="20000"/>
                    </a:ext>
                  </a:extLst>
                </a:gridCol>
                <a:gridCol w="840093">
                  <a:extLst>
                    <a:ext uri="{9D8B030D-6E8A-4147-A177-3AD203B41FA5}">
                      <a16:colId xmlns="" xmlns:a16="http://schemas.microsoft.com/office/drawing/2014/main" val="20001"/>
                    </a:ext>
                  </a:extLst>
                </a:gridCol>
                <a:gridCol w="840093">
                  <a:extLst>
                    <a:ext uri="{9D8B030D-6E8A-4147-A177-3AD203B41FA5}">
                      <a16:colId xmlns="" xmlns:a16="http://schemas.microsoft.com/office/drawing/2014/main" val="20002"/>
                    </a:ext>
                  </a:extLst>
                </a:gridCol>
              </a:tblGrid>
              <a:tr h="370840">
                <a:tc>
                  <a:txBody>
                    <a:bodyPr/>
                    <a:lstStyle/>
                    <a:p>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Partner</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tc>
                  <a:txBody>
                    <a:bodyPr/>
                    <a:lstStyle/>
                    <a:p>
                      <a:r>
                        <a:rPr lang="it-IT" sz="1100" b="1" i="0" u="none" strike="noStrike" cap="none" dirty="0">
                          <a:solidFill>
                            <a:schemeClr val="tx1"/>
                          </a:solidFill>
                          <a:latin typeface="Mali" panose="00000500000000000000" pitchFamily="2" charset="-34"/>
                          <a:ea typeface="Calibri"/>
                          <a:cs typeface="Mali" panose="00000500000000000000" pitchFamily="2" charset="-34"/>
                          <a:sym typeface="Mali"/>
                        </a:rPr>
                        <a:t>Assoc Partners</a:t>
                      </a:r>
                      <a:endParaRPr lang="en-US" sz="1100" b="1" i="0" u="none" strike="noStrike" cap="none" dirty="0">
                        <a:solidFill>
                          <a:schemeClr val="tx1"/>
                        </a:solidFill>
                        <a:latin typeface="Mali" panose="00000500000000000000" pitchFamily="2" charset="-34"/>
                        <a:ea typeface="Calibri"/>
                        <a:cs typeface="Mali" panose="00000500000000000000" pitchFamily="2" charset="-34"/>
                        <a:sym typeface="Mali"/>
                      </a:endParaRPr>
                    </a:p>
                  </a:txBody>
                  <a:tcPr anchor="ctr"/>
                </a:tc>
                <a:tc>
                  <a:txBody>
                    <a:bodyPr/>
                    <a:lstStyle/>
                    <a:p>
                      <a:r>
                        <a:rPr lang="en-US" sz="1100" b="1" i="0" u="none" strike="noStrike" cap="none" dirty="0">
                          <a:solidFill>
                            <a:schemeClr val="tx1"/>
                          </a:solidFill>
                          <a:latin typeface="Mali" panose="00000500000000000000" pitchFamily="2" charset="-34"/>
                          <a:ea typeface="Calibri"/>
                          <a:cs typeface="Mali" panose="00000500000000000000" pitchFamily="2" charset="-34"/>
                          <a:sym typeface="Mali"/>
                        </a:rPr>
                        <a:t>Links</a:t>
                      </a:r>
                    </a:p>
                  </a:txBody>
                  <a:tcPr anchor="ct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0" i="0" u="none" strike="noStrike" cap="none" dirty="0">
                          <a:solidFill>
                            <a:srgbClr val="000000"/>
                          </a:solidFill>
                          <a:latin typeface="Arial"/>
                          <a:ea typeface="Arial"/>
                          <a:cs typeface="Arial"/>
                          <a:sym typeface="Arial"/>
                        </a:rPr>
                        <a:t>ULS (IE)</a:t>
                      </a:r>
                      <a:endParaRPr lang="en-US" sz="1200" b="0" i="0" u="none" strike="noStrike" cap="none" dirty="0">
                        <a:solidFill>
                          <a:srgbClr val="000000"/>
                        </a:solidFill>
                        <a:latin typeface="Arial"/>
                        <a:ea typeface="Arial"/>
                        <a:cs typeface="Arial"/>
                        <a:sym typeface="Nunito"/>
                      </a:endParaRPr>
                    </a:p>
                  </a:txBody>
                  <a:tcPr/>
                </a:tc>
                <a:tc>
                  <a:txBody>
                    <a:bodyPr/>
                    <a:lstStyle/>
                    <a:p>
                      <a:pPr algn="ctr" fontAlgn="b"/>
                      <a:endParaRPr lang="it-IT" sz="1600" b="0" i="0" u="none" strike="noStrike" dirty="0">
                        <a:solidFill>
                          <a:srgbClr val="000000"/>
                        </a:solidFill>
                        <a:effectLst/>
                        <a:latin typeface="Calibri"/>
                      </a:endParaRPr>
                    </a:p>
                  </a:txBody>
                  <a:tcPr marL="9525" marR="9525" marT="9525" marB="0" anchor="ctr"/>
                </a:tc>
                <a:tc>
                  <a:txBody>
                    <a:bodyPr/>
                    <a:lstStyle/>
                    <a:p>
                      <a:pPr algn="ctr" fontAlgn="b"/>
                      <a:endParaRPr lang="it-IT" sz="1600" b="0" i="0" u="none" strike="noStrike">
                        <a:solidFill>
                          <a:srgbClr val="000000"/>
                        </a:solidFill>
                        <a:effectLst/>
                        <a:latin typeface="Calibri"/>
                      </a:endParaRPr>
                    </a:p>
                  </a:txBody>
                  <a:tcPr marL="9525" marR="9525" marT="9525" marB="0" anchor="ctr"/>
                </a:tc>
                <a:extLst>
                  <a:ext uri="{0D108BD9-81ED-4DB2-BD59-A6C34878D82A}">
                    <a16:rowId xmlns="" xmlns:a16="http://schemas.microsoft.com/office/drawing/2014/main" val="10001"/>
                  </a:ext>
                </a:extLst>
              </a:tr>
              <a:tr h="370840">
                <a:tc>
                  <a:txBody>
                    <a:bodyPr/>
                    <a:lstStyle/>
                    <a:p>
                      <a:r>
                        <a:rPr lang="en-US" sz="1200" b="0" i="0" u="none" strike="noStrike" cap="none" dirty="0">
                          <a:solidFill>
                            <a:srgbClr val="000000"/>
                          </a:solidFill>
                          <a:latin typeface="Arial"/>
                          <a:ea typeface="Arial"/>
                          <a:cs typeface="Arial"/>
                          <a:sym typeface="Arial"/>
                        </a:rPr>
                        <a:t>IC </a:t>
                      </a:r>
                      <a:r>
                        <a:rPr lang="en-US" sz="1200" b="0" i="0" u="none" strike="noStrike" cap="none" dirty="0" err="1">
                          <a:solidFill>
                            <a:srgbClr val="000000"/>
                          </a:solidFill>
                          <a:latin typeface="Arial"/>
                          <a:ea typeface="Arial"/>
                          <a:cs typeface="Arial"/>
                          <a:sym typeface="Arial"/>
                        </a:rPr>
                        <a:t>Sestini</a:t>
                      </a:r>
                      <a:r>
                        <a:rPr lang="en-US" sz="1200" b="0" i="0" u="none" strike="noStrike" cap="none" dirty="0">
                          <a:solidFill>
                            <a:srgbClr val="000000"/>
                          </a:solidFill>
                          <a:latin typeface="Arial"/>
                          <a:ea typeface="Arial"/>
                          <a:cs typeface="Arial"/>
                          <a:sym typeface="Arial"/>
                        </a:rPr>
                        <a:t> (IT)</a:t>
                      </a:r>
                      <a:endParaRPr lang="en-US" sz="1200" b="0" i="0" u="none" strike="noStrike" cap="none" dirty="0">
                        <a:solidFill>
                          <a:srgbClr val="000000"/>
                        </a:solidFill>
                        <a:latin typeface="Arial"/>
                        <a:ea typeface="Arial"/>
                        <a:cs typeface="Arial"/>
                        <a:sym typeface="Nunito"/>
                      </a:endParaRPr>
                    </a:p>
                  </a:txBody>
                  <a:tcPr/>
                </a:tc>
                <a:tc>
                  <a:txBody>
                    <a:bodyPr/>
                    <a:lstStyle/>
                    <a:p>
                      <a:pPr algn="ctr" fontAlgn="b"/>
                      <a:endParaRPr lang="it-IT" sz="1600" b="1" i="0" u="none" strike="noStrike" dirty="0">
                        <a:solidFill>
                          <a:srgbClr val="00B050"/>
                        </a:solidFill>
                        <a:effectLst/>
                        <a:latin typeface="Calibri"/>
                      </a:endParaRPr>
                    </a:p>
                  </a:txBody>
                  <a:tcPr marL="9525" marR="9525" marT="19050" marB="19050" anchor="ctr"/>
                </a:tc>
                <a:tc>
                  <a:txBody>
                    <a:bodyPr/>
                    <a:lstStyle/>
                    <a:p>
                      <a:pPr algn="ctr" fontAlgn="b"/>
                      <a:r>
                        <a:rPr lang="it-IT" sz="1600" b="1" i="0" u="none" strike="noStrike" dirty="0">
                          <a:solidFill>
                            <a:srgbClr val="00B050"/>
                          </a:solidFill>
                          <a:effectLst/>
                          <a:latin typeface="Calibri"/>
                        </a:rPr>
                        <a:t>1</a:t>
                      </a:r>
                    </a:p>
                  </a:txBody>
                  <a:tcPr marL="9525" marR="9525" marT="19050" marB="19050" anchor="ctr"/>
                </a:tc>
                <a:extLst>
                  <a:ext uri="{0D108BD9-81ED-4DB2-BD59-A6C34878D82A}">
                    <a16:rowId xmlns="" xmlns:a16="http://schemas.microsoft.com/office/drawing/2014/main" val="10002"/>
                  </a:ext>
                </a:extLst>
              </a:tr>
              <a:tr h="370840">
                <a:tc>
                  <a:txBody>
                    <a:bodyPr/>
                    <a:lstStyle/>
                    <a:p>
                      <a:r>
                        <a:rPr lang="en-US" sz="1200" b="0" i="0" u="none" strike="noStrike" cap="none" dirty="0" err="1">
                          <a:solidFill>
                            <a:srgbClr val="000000"/>
                          </a:solidFill>
                          <a:latin typeface="Arial"/>
                          <a:ea typeface="Arial"/>
                          <a:cs typeface="Arial"/>
                          <a:sym typeface="Arial"/>
                        </a:rPr>
                        <a:t>CSSanta</a:t>
                      </a:r>
                      <a:r>
                        <a:rPr lang="en-US" sz="1200" b="0" i="0" u="none" strike="noStrike" cap="none" dirty="0">
                          <a:solidFill>
                            <a:srgbClr val="000000"/>
                          </a:solidFill>
                          <a:latin typeface="Arial"/>
                          <a:ea typeface="Arial"/>
                          <a:cs typeface="Arial"/>
                          <a:sym typeface="Arial"/>
                        </a:rPr>
                        <a:t> Clara (PT)</a:t>
                      </a:r>
                      <a:endParaRPr lang="en-US" sz="1200" b="0" i="0" u="none" strike="noStrike" cap="none" dirty="0">
                        <a:solidFill>
                          <a:srgbClr val="000000"/>
                        </a:solidFill>
                        <a:latin typeface="Arial"/>
                        <a:ea typeface="Arial"/>
                        <a:cs typeface="Arial"/>
                        <a:sym typeface="Nunito"/>
                      </a:endParaRPr>
                    </a:p>
                  </a:txBody>
                  <a:tcPr/>
                </a:tc>
                <a:tc>
                  <a:txBody>
                    <a:bodyPr/>
                    <a:lstStyle/>
                    <a:p>
                      <a:pPr algn="ctr" fontAlgn="b"/>
                      <a:endParaRPr lang="it-IT" sz="1600" b="1" i="0" u="none" strike="noStrike" dirty="0">
                        <a:solidFill>
                          <a:srgbClr val="00B050"/>
                        </a:solidFill>
                        <a:effectLst/>
                        <a:latin typeface="Calibri"/>
                      </a:endParaRPr>
                    </a:p>
                  </a:txBody>
                  <a:tcPr marL="9525" marR="9525" marT="19050" marB="19050" anchor="ctr"/>
                </a:tc>
                <a:tc>
                  <a:txBody>
                    <a:bodyPr/>
                    <a:lstStyle/>
                    <a:p>
                      <a:pPr algn="ctr" fontAlgn="b"/>
                      <a:r>
                        <a:rPr lang="it-IT" sz="1600" b="1" i="0" u="none" strike="noStrike" dirty="0">
                          <a:solidFill>
                            <a:srgbClr val="00B050"/>
                          </a:solidFill>
                          <a:effectLst/>
                          <a:latin typeface="Calibri"/>
                        </a:rPr>
                        <a:t>1</a:t>
                      </a:r>
                    </a:p>
                  </a:txBody>
                  <a:tcPr marL="9525" marR="9525" marT="19050" marB="19050" anchor="ctr"/>
                </a:tc>
                <a:extLst>
                  <a:ext uri="{0D108BD9-81ED-4DB2-BD59-A6C34878D82A}">
                    <a16:rowId xmlns="" xmlns:a16="http://schemas.microsoft.com/office/drawing/2014/main" val="10003"/>
                  </a:ext>
                </a:extLst>
              </a:tr>
              <a:tr h="370840">
                <a:tc>
                  <a:txBody>
                    <a:bodyPr/>
                    <a:lstStyle/>
                    <a:p>
                      <a:r>
                        <a:rPr lang="pt-BR" sz="1200" b="0" i="0" u="none" strike="noStrike" cap="none" dirty="0">
                          <a:solidFill>
                            <a:srgbClr val="000000"/>
                          </a:solidFill>
                          <a:latin typeface="Arial"/>
                          <a:ea typeface="Arial"/>
                          <a:cs typeface="Arial"/>
                          <a:sym typeface="Arial"/>
                        </a:rPr>
                        <a:t>AE Miguel Torga (PT)</a:t>
                      </a:r>
                      <a:endParaRPr lang="en-US" sz="1200" b="0" i="0" u="none" strike="noStrike" cap="none" dirty="0">
                        <a:solidFill>
                          <a:srgbClr val="000000"/>
                        </a:solidFill>
                        <a:latin typeface="Arial"/>
                        <a:ea typeface="Arial"/>
                        <a:cs typeface="Arial"/>
                        <a:sym typeface="Nunito"/>
                      </a:endParaRPr>
                    </a:p>
                  </a:txBody>
                  <a:tcPr/>
                </a:tc>
                <a:tc>
                  <a:txBody>
                    <a:bodyPr/>
                    <a:lstStyle/>
                    <a:p>
                      <a:pPr algn="ctr" fontAlgn="b"/>
                      <a:endParaRPr lang="it-IT" sz="1600" b="1" i="0" u="none" strike="noStrike" dirty="0">
                        <a:solidFill>
                          <a:srgbClr val="00B050"/>
                        </a:solidFill>
                        <a:effectLst/>
                        <a:latin typeface="Calibri"/>
                      </a:endParaRPr>
                    </a:p>
                  </a:txBody>
                  <a:tcPr marL="9525" marR="9525" marT="19050" marB="19050" anchor="ctr"/>
                </a:tc>
                <a:tc>
                  <a:txBody>
                    <a:bodyPr/>
                    <a:lstStyle/>
                    <a:p>
                      <a:pPr algn="ctr" fontAlgn="b"/>
                      <a:r>
                        <a:rPr lang="it-IT" sz="1600" b="1" i="0" u="none" strike="noStrike" dirty="0">
                          <a:solidFill>
                            <a:srgbClr val="00B050"/>
                          </a:solidFill>
                          <a:effectLst/>
                          <a:latin typeface="Calibri"/>
                        </a:rPr>
                        <a:t>1</a:t>
                      </a:r>
                    </a:p>
                  </a:txBody>
                  <a:tcPr marL="9525" marR="9525" marT="19050" marB="19050" anchor="ctr"/>
                </a:tc>
                <a:extLst>
                  <a:ext uri="{0D108BD9-81ED-4DB2-BD59-A6C34878D82A}">
                    <a16:rowId xmlns="" xmlns:a16="http://schemas.microsoft.com/office/drawing/2014/main" val="10004"/>
                  </a:ext>
                </a:extLst>
              </a:tr>
              <a:tr h="370840">
                <a:tc>
                  <a:txBody>
                    <a:bodyPr/>
                    <a:lstStyle/>
                    <a:p>
                      <a:r>
                        <a:rPr lang="it-IT" sz="1200" b="0" i="0" u="none" strike="noStrike" cap="none" dirty="0">
                          <a:solidFill>
                            <a:srgbClr val="000000"/>
                          </a:solidFill>
                          <a:latin typeface="Arial"/>
                          <a:ea typeface="Arial"/>
                          <a:cs typeface="Arial"/>
                          <a:sym typeface="Arial"/>
                        </a:rPr>
                        <a:t>IPB (PT)</a:t>
                      </a:r>
                      <a:endParaRPr lang="en-US" sz="1200" b="0" i="0" u="none" strike="noStrike" cap="none" dirty="0">
                        <a:solidFill>
                          <a:srgbClr val="000000"/>
                        </a:solidFill>
                        <a:latin typeface="Arial"/>
                        <a:ea typeface="Arial"/>
                        <a:cs typeface="Arial"/>
                        <a:sym typeface="Nunito"/>
                      </a:endParaRPr>
                    </a:p>
                  </a:txBody>
                  <a:tcPr/>
                </a:tc>
                <a:tc>
                  <a:txBody>
                    <a:bodyPr/>
                    <a:lstStyle/>
                    <a:p>
                      <a:pPr algn="ctr" fontAlgn="b"/>
                      <a:endParaRPr lang="it-IT" sz="1600" b="0" i="0" u="none" strike="noStrike" dirty="0">
                        <a:solidFill>
                          <a:srgbClr val="000000"/>
                        </a:solidFill>
                        <a:effectLst/>
                        <a:latin typeface="Calibri"/>
                      </a:endParaRPr>
                    </a:p>
                  </a:txBody>
                  <a:tcPr marL="9525" marR="9525" marT="9525" marB="0" anchor="ctr"/>
                </a:tc>
                <a:tc>
                  <a:txBody>
                    <a:bodyPr/>
                    <a:lstStyle/>
                    <a:p>
                      <a:pPr algn="ctr" fontAlgn="b"/>
                      <a:r>
                        <a:rPr lang="it-IT" sz="1600" b="1" i="0" u="none" strike="noStrike" dirty="0" smtClean="0">
                          <a:solidFill>
                            <a:srgbClr val="00B050"/>
                          </a:solidFill>
                          <a:effectLst/>
                          <a:latin typeface="Calibri"/>
                        </a:rPr>
                        <a:t>3</a:t>
                      </a:r>
                      <a:endParaRPr lang="it-IT" sz="1600" b="1" i="0" u="none" strike="noStrike" dirty="0">
                        <a:solidFill>
                          <a:srgbClr val="00B050"/>
                        </a:solidFill>
                        <a:effectLst/>
                        <a:latin typeface="Calibri"/>
                      </a:endParaRPr>
                    </a:p>
                  </a:txBody>
                  <a:tcPr marL="9525" marR="9525" marT="9525" marB="0" anchor="ctr"/>
                </a:tc>
                <a:extLst>
                  <a:ext uri="{0D108BD9-81ED-4DB2-BD59-A6C34878D82A}">
                    <a16:rowId xmlns=""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err="1">
                          <a:solidFill>
                            <a:srgbClr val="000000"/>
                          </a:solidFill>
                          <a:latin typeface="Arial"/>
                          <a:ea typeface="Arial"/>
                          <a:cs typeface="Arial"/>
                          <a:sym typeface="Arial"/>
                        </a:rPr>
                        <a:t>EuroEd</a:t>
                      </a:r>
                      <a:r>
                        <a:rPr lang="en-US" sz="1200" b="0" i="0" u="none" strike="noStrike" cap="none" dirty="0">
                          <a:solidFill>
                            <a:srgbClr val="000000"/>
                          </a:solidFill>
                          <a:latin typeface="Arial"/>
                          <a:ea typeface="Arial"/>
                          <a:cs typeface="Arial"/>
                          <a:sym typeface="Arial"/>
                        </a:rPr>
                        <a:t> (RO)</a:t>
                      </a:r>
                      <a:endParaRPr lang="en-US" sz="1200" b="0" i="0" u="none" strike="noStrike" cap="none" dirty="0">
                        <a:solidFill>
                          <a:srgbClr val="000000"/>
                        </a:solidFill>
                        <a:latin typeface="Arial"/>
                        <a:ea typeface="Arial"/>
                        <a:cs typeface="Arial"/>
                        <a:sym typeface="Nunito"/>
                      </a:endParaRPr>
                    </a:p>
                    <a:p>
                      <a:endParaRPr lang="en-US" sz="1200" b="0" i="0" u="none" strike="noStrike" cap="none" dirty="0">
                        <a:solidFill>
                          <a:srgbClr val="000000"/>
                        </a:solidFill>
                        <a:latin typeface="Arial"/>
                        <a:ea typeface="Arial"/>
                        <a:cs typeface="Arial"/>
                        <a:sym typeface="Nunito"/>
                      </a:endParaRPr>
                    </a:p>
                  </a:txBody>
                  <a:tcPr/>
                </a:tc>
                <a:tc>
                  <a:txBody>
                    <a:bodyPr/>
                    <a:lstStyle/>
                    <a:p>
                      <a:pPr algn="ctr" fontAlgn="b"/>
                      <a:endParaRPr lang="it-IT" sz="1600" b="1" i="0" u="none" strike="noStrike" dirty="0">
                        <a:solidFill>
                          <a:srgbClr val="00B050"/>
                        </a:solidFill>
                        <a:effectLst/>
                        <a:latin typeface="Calibri"/>
                      </a:endParaRPr>
                    </a:p>
                  </a:txBody>
                  <a:tcPr marL="9525" marR="9525" marT="9525" marB="0" anchor="ctr"/>
                </a:tc>
                <a:tc>
                  <a:txBody>
                    <a:bodyPr/>
                    <a:lstStyle/>
                    <a:p>
                      <a:pPr algn="ctr" fontAlgn="b"/>
                      <a:r>
                        <a:rPr lang="it-IT" sz="1600" b="1" i="0" u="none" strike="noStrike" dirty="0">
                          <a:solidFill>
                            <a:srgbClr val="00B050"/>
                          </a:solidFill>
                          <a:effectLst/>
                          <a:latin typeface="Calibri"/>
                        </a:rPr>
                        <a:t>1</a:t>
                      </a:r>
                    </a:p>
                  </a:txBody>
                  <a:tcPr marL="9525" marR="9525" marT="9525"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9741946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23478"/>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57</a:t>
            </a:fld>
            <a:endParaRPr/>
          </a:p>
        </p:txBody>
      </p:sp>
      <p:sp>
        <p:nvSpPr>
          <p:cNvPr id="7" name="Google Shape;106;p17"/>
          <p:cNvSpPr txBox="1">
            <a:spLocks noGrp="1"/>
          </p:cNvSpPr>
          <p:nvPr>
            <p:ph type="body" idx="4294967295"/>
          </p:nvPr>
        </p:nvSpPr>
        <p:spPr>
          <a:xfrm>
            <a:off x="481898" y="1275606"/>
            <a:ext cx="6870700" cy="2232248"/>
          </a:xfrm>
          <a:prstGeom prst="rect">
            <a:avLst/>
          </a:prstGeom>
        </p:spPr>
        <p:txBody>
          <a:bodyPr spcFirstLastPara="1" wrap="square" lIns="0" tIns="0" rIns="0" bIns="0" anchor="t" anchorCtr="0">
            <a:noAutofit/>
          </a:bodyPr>
          <a:lstStyle/>
          <a:p>
            <a:pPr marL="288925" lvl="1" indent="-285750">
              <a:spcBef>
                <a:spcPts val="0"/>
              </a:spcBef>
              <a:buClr>
                <a:schemeClr val="accent1"/>
              </a:buClr>
            </a:pPr>
            <a:r>
              <a:rPr lang="en-US" sz="1600" dirty="0">
                <a:latin typeface="Nunito" pitchFamily="2" charset="0"/>
              </a:rPr>
              <a:t>Organisation of </a:t>
            </a:r>
            <a:r>
              <a:rPr lang="en-US" sz="1600" b="1" dirty="0">
                <a:latin typeface="Nunito" pitchFamily="2" charset="0"/>
              </a:rPr>
              <a:t>6 events </a:t>
            </a:r>
            <a:r>
              <a:rPr lang="en-US" sz="1600" dirty="0">
                <a:latin typeface="Nunito" pitchFamily="2" charset="0"/>
              </a:rPr>
              <a:t>(1 per country, 3 for Portugal) involving at least </a:t>
            </a:r>
            <a:r>
              <a:rPr lang="en-US" sz="1600" b="1" dirty="0">
                <a:latin typeface="Nunito" pitchFamily="2" charset="0"/>
              </a:rPr>
              <a:t>40 participants </a:t>
            </a:r>
            <a:r>
              <a:rPr lang="en-US" sz="1600" dirty="0">
                <a:latin typeface="Nunito" pitchFamily="2" charset="0"/>
              </a:rPr>
              <a:t>in each event. </a:t>
            </a:r>
          </a:p>
          <a:p>
            <a:pPr marL="288925" lvl="1" indent="-285750">
              <a:spcBef>
                <a:spcPts val="0"/>
              </a:spcBef>
              <a:buClr>
                <a:schemeClr val="accent1"/>
              </a:buClr>
            </a:pPr>
            <a:r>
              <a:rPr lang="en-US" sz="1600" dirty="0">
                <a:latin typeface="Nunito" pitchFamily="2" charset="0"/>
              </a:rPr>
              <a:t>The participants should be stakeholders representatives</a:t>
            </a:r>
          </a:p>
          <a:p>
            <a:pPr marL="288925" lvl="1" indent="-285750">
              <a:spcBef>
                <a:spcPts val="0"/>
              </a:spcBef>
              <a:buClr>
                <a:schemeClr val="accent1"/>
              </a:buClr>
            </a:pPr>
            <a:endParaRPr lang="en-US" sz="1600" dirty="0">
              <a:latin typeface="Nunito" pitchFamily="2" charset="0"/>
            </a:endParaRPr>
          </a:p>
          <a:p>
            <a:pPr marL="622300" lvl="1" indent="-285750">
              <a:spcBef>
                <a:spcPts val="0"/>
              </a:spcBef>
              <a:buNone/>
            </a:pPr>
            <a:r>
              <a:rPr lang="it-IT" sz="1600" i="1" dirty="0">
                <a:solidFill>
                  <a:schemeClr val="tx1"/>
                </a:solidFill>
                <a:latin typeface="Nunito" pitchFamily="2" charset="0"/>
              </a:rPr>
              <a:t>Templates:</a:t>
            </a:r>
          </a:p>
          <a:p>
            <a:pPr marL="622300" lvl="1" indent="-285750">
              <a:spcBef>
                <a:spcPts val="0"/>
              </a:spcBef>
            </a:pPr>
            <a:r>
              <a:rPr lang="fr-FR" sz="1600" i="1" dirty="0">
                <a:solidFill>
                  <a:schemeClr val="tx1"/>
                </a:solidFill>
                <a:latin typeface="Nunito" pitchFamily="2" charset="0"/>
              </a:rPr>
              <a:t>WP5.F – Description</a:t>
            </a:r>
          </a:p>
          <a:p>
            <a:pPr marL="622300" lvl="1" indent="-285750">
              <a:spcBef>
                <a:spcPts val="0"/>
              </a:spcBef>
            </a:pPr>
            <a:r>
              <a:rPr lang="fr-FR" sz="1600" i="1" dirty="0">
                <a:solidFill>
                  <a:schemeClr val="tx1"/>
                </a:solidFill>
                <a:latin typeface="Nunito" pitchFamily="2" charset="0"/>
              </a:rPr>
              <a:t>WP5.G – Programme </a:t>
            </a:r>
          </a:p>
          <a:p>
            <a:pPr marL="622300" lvl="1" indent="-285750">
              <a:spcBef>
                <a:spcPts val="0"/>
              </a:spcBef>
            </a:pPr>
            <a:r>
              <a:rPr lang="fr-FR" sz="1600" i="1" dirty="0">
                <a:solidFill>
                  <a:schemeClr val="tx1"/>
                </a:solidFill>
                <a:latin typeface="Nunito" pitchFamily="2" charset="0"/>
              </a:rPr>
              <a:t>WP5.H – List of Participants </a:t>
            </a:r>
          </a:p>
          <a:p>
            <a:pPr marL="3175" lvl="1" indent="0">
              <a:spcBef>
                <a:spcPts val="0"/>
              </a:spcBef>
              <a:buClr>
                <a:schemeClr val="accent1"/>
              </a:buClr>
              <a:buNone/>
            </a:pPr>
            <a:endParaRPr lang="it-IT" sz="1600" dirty="0">
              <a:latin typeface="Nunito" pitchFamily="2" charset="0"/>
            </a:endParaRP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4 – Organisation of the Multiplier events</a:t>
            </a:r>
          </a:p>
        </p:txBody>
      </p:sp>
    </p:spTree>
    <p:extLst>
      <p:ext uri="{BB962C8B-B14F-4D97-AF65-F5344CB8AC3E}">
        <p14:creationId xmlns:p14="http://schemas.microsoft.com/office/powerpoint/2010/main" val="19456950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51470"/>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58</a:t>
            </a:fld>
            <a:endParaRPr/>
          </a:p>
        </p:txBody>
      </p:sp>
      <p:sp>
        <p:nvSpPr>
          <p:cNvPr id="7" name="Google Shape;106;p17"/>
          <p:cNvSpPr txBox="1">
            <a:spLocks noGrp="1"/>
          </p:cNvSpPr>
          <p:nvPr>
            <p:ph type="body" idx="4294967295"/>
          </p:nvPr>
        </p:nvSpPr>
        <p:spPr>
          <a:xfrm>
            <a:off x="365596" y="1166813"/>
            <a:ext cx="6870700" cy="3473450"/>
          </a:xfrm>
          <a:prstGeom prst="rect">
            <a:avLst/>
          </a:prstGeom>
        </p:spPr>
        <p:txBody>
          <a:bodyPr spcFirstLastPara="1" wrap="square" lIns="0" tIns="0" rIns="0" bIns="0" anchor="t" anchorCtr="0">
            <a:noAutofit/>
          </a:bodyPr>
          <a:lstStyle/>
          <a:p>
            <a:pPr marL="288925" lvl="1" indent="-285750">
              <a:spcBef>
                <a:spcPts val="0"/>
              </a:spcBef>
              <a:buClr>
                <a:schemeClr val="accent1"/>
              </a:buClr>
            </a:pPr>
            <a:r>
              <a:rPr lang="en-US" sz="1600" dirty="0">
                <a:latin typeface="Nunito" pitchFamily="2" charset="0"/>
              </a:rPr>
              <a:t>Each partner should </a:t>
            </a:r>
            <a:r>
              <a:rPr lang="it-IT" sz="1600" dirty="0">
                <a:latin typeface="Nunito" pitchFamily="2" charset="0"/>
              </a:rPr>
              <a:t>upload on the project website the description and assessment of the carried out dissemination activities</a:t>
            </a:r>
          </a:p>
          <a:p>
            <a:pPr marL="288925" lvl="1" indent="-285750">
              <a:spcBef>
                <a:spcPts val="0"/>
              </a:spcBef>
              <a:buClr>
                <a:schemeClr val="accent1"/>
              </a:buClr>
            </a:pPr>
            <a:endParaRPr lang="it-IT" sz="1600" dirty="0">
              <a:latin typeface="Nunito" pitchFamily="2" charset="0"/>
            </a:endParaRPr>
          </a:p>
          <a:p>
            <a:pPr marL="263525" lvl="1" indent="0">
              <a:spcBef>
                <a:spcPts val="0"/>
              </a:spcBef>
              <a:buClr>
                <a:schemeClr val="accent1"/>
              </a:buClr>
              <a:buNone/>
            </a:pPr>
            <a:r>
              <a:rPr lang="it-IT" sz="1600" i="1" dirty="0">
                <a:solidFill>
                  <a:schemeClr val="tx1"/>
                </a:solidFill>
              </a:rPr>
              <a:t>The events should be uploaded on the database (WP5.A) available on the project website</a:t>
            </a:r>
            <a:endParaRPr lang="it-IT" sz="1800" dirty="0"/>
          </a:p>
          <a:p>
            <a:pPr marL="3175" lvl="1" indent="0">
              <a:spcBef>
                <a:spcPts val="0"/>
              </a:spcBef>
              <a:buClr>
                <a:schemeClr val="accent1"/>
              </a:buClr>
              <a:buNone/>
            </a:pPr>
            <a:r>
              <a:rPr lang="it-IT" sz="1600" dirty="0">
                <a:latin typeface="Nunito" pitchFamily="2" charset="0"/>
              </a:rPr>
              <a:t> </a:t>
            </a:r>
          </a:p>
          <a:p>
            <a:pPr marL="3175" lvl="1" indent="0">
              <a:spcBef>
                <a:spcPts val="0"/>
              </a:spcBef>
              <a:buClr>
                <a:schemeClr val="accent1"/>
              </a:buClr>
              <a:buNone/>
            </a:pPr>
            <a:endParaRPr lang="it-IT" sz="1600" dirty="0">
              <a:latin typeface="Nunito" pitchFamily="2" charset="0"/>
            </a:endParaRP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5 – Assessment of the activities</a:t>
            </a:r>
          </a:p>
        </p:txBody>
      </p:sp>
    </p:spTree>
    <p:extLst>
      <p:ext uri="{BB962C8B-B14F-4D97-AF65-F5344CB8AC3E}">
        <p14:creationId xmlns:p14="http://schemas.microsoft.com/office/powerpoint/2010/main" val="787158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51470"/>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59</a:t>
            </a:fld>
            <a:endParaRPr/>
          </a:p>
        </p:txBody>
      </p:sp>
      <p:sp>
        <p:nvSpPr>
          <p:cNvPr id="7" name="Google Shape;106;p17"/>
          <p:cNvSpPr txBox="1">
            <a:spLocks noGrp="1"/>
          </p:cNvSpPr>
          <p:nvPr>
            <p:ph type="body" idx="4294967295"/>
          </p:nvPr>
        </p:nvSpPr>
        <p:spPr>
          <a:xfrm>
            <a:off x="323528" y="1203598"/>
            <a:ext cx="6870700" cy="3473450"/>
          </a:xfrm>
          <a:prstGeom prst="rect">
            <a:avLst/>
          </a:prstGeom>
        </p:spPr>
        <p:txBody>
          <a:bodyPr spcFirstLastPara="1" wrap="square" lIns="0" tIns="0" rIns="0" bIns="0" anchor="t" anchorCtr="0">
            <a:noAutofit/>
          </a:bodyPr>
          <a:lstStyle/>
          <a:p>
            <a:pPr marL="288925" lvl="1" indent="-285750">
              <a:spcBef>
                <a:spcPts val="0"/>
              </a:spcBef>
              <a:buClr>
                <a:schemeClr val="accent1"/>
              </a:buClr>
            </a:pPr>
            <a:r>
              <a:rPr lang="en-US" sz="1400" dirty="0">
                <a:latin typeface="Nunito" pitchFamily="2" charset="0"/>
              </a:rPr>
              <a:t>Each partner should produce a </a:t>
            </a:r>
            <a:r>
              <a:rPr lang="en-US" sz="1400" b="1" dirty="0">
                <a:latin typeface="Nunito" pitchFamily="2" charset="0"/>
              </a:rPr>
              <a:t>Sustainability Report</a:t>
            </a:r>
            <a:endParaRPr lang="en-US" sz="1400" dirty="0">
              <a:latin typeface="Nunito" pitchFamily="2" charset="0"/>
            </a:endParaRPr>
          </a:p>
          <a:p>
            <a:pPr marL="622300" lvl="1" indent="-285750">
              <a:spcBef>
                <a:spcPts val="0"/>
              </a:spcBef>
              <a:buNone/>
            </a:pPr>
            <a:r>
              <a:rPr lang="it-IT" sz="1400" i="1" dirty="0">
                <a:solidFill>
                  <a:schemeClr val="tx1"/>
                </a:solidFill>
                <a:latin typeface="Nunito" pitchFamily="2" charset="0"/>
              </a:rPr>
              <a:t>Templates:</a:t>
            </a:r>
          </a:p>
          <a:p>
            <a:pPr marL="622300" lvl="1" indent="-285750">
              <a:spcBef>
                <a:spcPts val="0"/>
              </a:spcBef>
            </a:pPr>
            <a:r>
              <a:rPr lang="en-US" sz="1400" i="1">
                <a:solidFill>
                  <a:schemeClr val="tx1"/>
                </a:solidFill>
                <a:latin typeface="Nunito" pitchFamily="2" charset="0"/>
              </a:rPr>
              <a:t>WP5.I – Target Group Involvement, Impact and Sustainability Report</a:t>
            </a:r>
          </a:p>
          <a:p>
            <a:pPr marL="3175" lvl="1" indent="0">
              <a:spcBef>
                <a:spcPts val="0"/>
              </a:spcBef>
              <a:buClr>
                <a:schemeClr val="accent1"/>
              </a:buClr>
              <a:buNone/>
            </a:pPr>
            <a:endParaRPr lang="it-IT" sz="1400" dirty="0">
              <a:latin typeface="Nunito" pitchFamily="2" charset="0"/>
            </a:endParaRPr>
          </a:p>
          <a:p>
            <a:pPr marL="288925" lvl="1" indent="-285750">
              <a:spcBef>
                <a:spcPts val="0"/>
              </a:spcBef>
              <a:buClr>
                <a:schemeClr val="accent1"/>
              </a:buClr>
            </a:pPr>
            <a:r>
              <a:rPr lang="en-US" sz="1400" dirty="0">
                <a:latin typeface="Nunito" pitchFamily="2" charset="0"/>
              </a:rPr>
              <a:t>Pixel should produce the </a:t>
            </a:r>
            <a:r>
              <a:rPr lang="en-US" sz="1400" b="1" dirty="0">
                <a:latin typeface="Nunito" pitchFamily="2" charset="0"/>
              </a:rPr>
              <a:t>Transnational Valorization and Sustainability Report</a:t>
            </a:r>
            <a:endParaRPr lang="it-IT" sz="1400" dirty="0">
              <a:latin typeface="Nunito" pitchFamily="2" charset="0"/>
            </a:endParaRPr>
          </a:p>
          <a:p>
            <a:pPr marL="3175" lvl="1" indent="0">
              <a:spcBef>
                <a:spcPts val="0"/>
              </a:spcBef>
              <a:buClr>
                <a:schemeClr val="accent1"/>
              </a:buClr>
              <a:buNone/>
            </a:pPr>
            <a:endParaRPr lang="it-IT" sz="1600" dirty="0">
              <a:latin typeface="Nunito" pitchFamily="2" charset="0"/>
            </a:endParaRPr>
          </a:p>
        </p:txBody>
      </p:sp>
      <p:sp>
        <p:nvSpPr>
          <p:cNvPr id="5" name="Google Shape;105;p17"/>
          <p:cNvSpPr txBox="1">
            <a:spLocks/>
          </p:cNvSpPr>
          <p:nvPr/>
        </p:nvSpPr>
        <p:spPr>
          <a:xfrm>
            <a:off x="481898" y="627534"/>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pPr>
              <a:lnSpc>
                <a:spcPct val="115000"/>
              </a:lnSpc>
            </a:pPr>
            <a:r>
              <a:rPr lang="en-US" sz="2400" dirty="0">
                <a:latin typeface="Nunito" pitchFamily="2" charset="0"/>
                <a:ea typeface="Calibri"/>
                <a:cs typeface="Times New Roman"/>
              </a:rPr>
              <a:t>6 – Evaluation and Reporting</a:t>
            </a:r>
          </a:p>
        </p:txBody>
      </p:sp>
    </p:spTree>
    <p:extLst>
      <p:ext uri="{BB962C8B-B14F-4D97-AF65-F5344CB8AC3E}">
        <p14:creationId xmlns:p14="http://schemas.microsoft.com/office/powerpoint/2010/main" val="3498611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31"/>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Results</a:t>
            </a:r>
            <a:endParaRPr dirty="0"/>
          </a:p>
        </p:txBody>
      </p:sp>
      <p:sp>
        <p:nvSpPr>
          <p:cNvPr id="944" name="Google Shape;944;p3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4" name="Group 3"/>
          <p:cNvGrpSpPr/>
          <p:nvPr/>
        </p:nvGrpSpPr>
        <p:grpSpPr>
          <a:xfrm>
            <a:off x="510560" y="1491630"/>
            <a:ext cx="3352208" cy="1189315"/>
            <a:chOff x="510560" y="1511440"/>
            <a:chExt cx="3352208" cy="1189315"/>
          </a:xfrm>
        </p:grpSpPr>
        <p:sp>
          <p:nvSpPr>
            <p:cNvPr id="946" name="Google Shape;946;p31"/>
            <p:cNvSpPr/>
            <p:nvPr/>
          </p:nvSpPr>
          <p:spPr>
            <a:xfrm rot="5436252">
              <a:off x="1876984" y="145016"/>
              <a:ext cx="619359" cy="3352208"/>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947" name="Google Shape;947;p31"/>
            <p:cNvSpPr/>
            <p:nvPr/>
          </p:nvSpPr>
          <p:spPr>
            <a:xfrm>
              <a:off x="631509" y="1560043"/>
              <a:ext cx="503734" cy="507649"/>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2"/>
                  </a:solidFill>
                  <a:latin typeface="Nunito"/>
                  <a:ea typeface="Nunito"/>
                  <a:cs typeface="Nunito"/>
                  <a:sym typeface="Nunito"/>
                </a:rPr>
                <a:t>1</a:t>
              </a:r>
              <a:endParaRPr b="1" dirty="0">
                <a:solidFill>
                  <a:schemeClr val="dk2"/>
                </a:solidFill>
                <a:latin typeface="Nunito"/>
                <a:ea typeface="Nunito"/>
                <a:cs typeface="Nunito"/>
                <a:sym typeface="Nunito"/>
              </a:endParaRPr>
            </a:p>
          </p:txBody>
        </p:sp>
        <p:sp>
          <p:nvSpPr>
            <p:cNvPr id="948" name="Google Shape;948;p31"/>
            <p:cNvSpPr txBox="1"/>
            <p:nvPr/>
          </p:nvSpPr>
          <p:spPr>
            <a:xfrm rot="36252">
              <a:off x="1051897" y="1611282"/>
              <a:ext cx="2571929" cy="433645"/>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US" sz="1200" b="1" dirty="0">
                  <a:solidFill>
                    <a:schemeClr val="lt1"/>
                  </a:solidFill>
                  <a:latin typeface="Nunito"/>
                  <a:ea typeface="Nunito"/>
                  <a:cs typeface="Nunito"/>
                  <a:sym typeface="Nunito"/>
                </a:rPr>
                <a:t>Handbook for Children Documentation and Assessment</a:t>
              </a:r>
              <a:endParaRPr sz="800" b="1" dirty="0">
                <a:solidFill>
                  <a:schemeClr val="lt1"/>
                </a:solidFill>
                <a:latin typeface="Nunito"/>
                <a:ea typeface="Nunito"/>
                <a:cs typeface="Nunito"/>
                <a:sym typeface="Nunito"/>
              </a:endParaRPr>
            </a:p>
          </p:txBody>
        </p:sp>
        <p:sp>
          <p:nvSpPr>
            <p:cNvPr id="949" name="Google Shape;949;p31"/>
            <p:cNvSpPr txBox="1"/>
            <p:nvPr/>
          </p:nvSpPr>
          <p:spPr>
            <a:xfrm rot="36252">
              <a:off x="1138125" y="2141274"/>
              <a:ext cx="2429720" cy="559481"/>
            </a:xfrm>
            <a:prstGeom prst="rect">
              <a:avLst/>
            </a:prstGeom>
            <a:noFill/>
            <a:ln>
              <a:noFill/>
            </a:ln>
          </p:spPr>
          <p:txBody>
            <a:bodyPr spcFirstLastPara="1" wrap="square" lIns="91425" tIns="91425" rIns="91425" bIns="91425" anchor="t" anchorCtr="0">
              <a:noAutofit/>
            </a:bodyPr>
            <a:lstStyle/>
            <a:p>
              <a:pPr lvl="0" algn="ctr">
                <a:spcAft>
                  <a:spcPts val="1600"/>
                </a:spcAft>
              </a:pPr>
              <a:r>
                <a:rPr lang="en-US" sz="1000" dirty="0">
                  <a:solidFill>
                    <a:schemeClr val="dk1"/>
                  </a:solidFill>
                  <a:latin typeface="Nunito"/>
                  <a:ea typeface="Nunito"/>
                  <a:cs typeface="Nunito"/>
                  <a:sym typeface="Nunito"/>
                </a:rPr>
                <a:t>to support the professional development of childhood educators and kindergarten teachers </a:t>
              </a:r>
              <a:endParaRPr sz="1000" b="1" dirty="0">
                <a:solidFill>
                  <a:schemeClr val="dk1"/>
                </a:solidFill>
                <a:latin typeface="Nunito"/>
                <a:ea typeface="Nunito"/>
                <a:cs typeface="Nunito"/>
                <a:sym typeface="Nunito"/>
              </a:endParaRPr>
            </a:p>
          </p:txBody>
        </p:sp>
      </p:grpSp>
      <p:grpSp>
        <p:nvGrpSpPr>
          <p:cNvPr id="3" name="Group 2"/>
          <p:cNvGrpSpPr/>
          <p:nvPr/>
        </p:nvGrpSpPr>
        <p:grpSpPr>
          <a:xfrm>
            <a:off x="4355976" y="1493783"/>
            <a:ext cx="3352208" cy="1188490"/>
            <a:chOff x="-648602" y="3510848"/>
            <a:chExt cx="3352208" cy="1188490"/>
          </a:xfrm>
        </p:grpSpPr>
        <p:sp>
          <p:nvSpPr>
            <p:cNvPr id="951" name="Google Shape;951;p31"/>
            <p:cNvSpPr/>
            <p:nvPr/>
          </p:nvSpPr>
          <p:spPr>
            <a:xfrm rot="5419338">
              <a:off x="717822" y="2144424"/>
              <a:ext cx="619359" cy="3352208"/>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Nunito"/>
                <a:ea typeface="Nunito"/>
                <a:cs typeface="Nunito"/>
                <a:sym typeface="Nunito"/>
              </a:endParaRPr>
            </a:p>
          </p:txBody>
        </p:sp>
        <p:sp>
          <p:nvSpPr>
            <p:cNvPr id="952" name="Google Shape;952;p31"/>
            <p:cNvSpPr/>
            <p:nvPr/>
          </p:nvSpPr>
          <p:spPr>
            <a:xfrm>
              <a:off x="-527741" y="3600039"/>
              <a:ext cx="412483" cy="412483"/>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lt2"/>
                  </a:solidFill>
                  <a:latin typeface="Nunito"/>
                  <a:ea typeface="Nunito"/>
                  <a:cs typeface="Nunito"/>
                  <a:sym typeface="Nunito"/>
                </a:rPr>
                <a:t>2</a:t>
              </a:r>
              <a:endParaRPr sz="1200" b="1" dirty="0">
                <a:solidFill>
                  <a:schemeClr val="lt2"/>
                </a:solidFill>
                <a:latin typeface="Nunito"/>
                <a:ea typeface="Nunito"/>
                <a:cs typeface="Nunito"/>
                <a:sym typeface="Nunito"/>
              </a:endParaRPr>
            </a:p>
          </p:txBody>
        </p:sp>
        <p:sp>
          <p:nvSpPr>
            <p:cNvPr id="953" name="Google Shape;953;p31"/>
            <p:cNvSpPr txBox="1"/>
            <p:nvPr/>
          </p:nvSpPr>
          <p:spPr>
            <a:xfrm rot="19338">
              <a:off x="-107810" y="3609365"/>
              <a:ext cx="2573333" cy="433645"/>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US" sz="1200" b="1" dirty="0">
                  <a:solidFill>
                    <a:schemeClr val="lt1"/>
                  </a:solidFill>
                  <a:latin typeface="Nunito"/>
                  <a:ea typeface="Nunito"/>
                  <a:cs typeface="Nunito"/>
                  <a:sym typeface="Nunito"/>
                </a:rPr>
                <a:t>Online Training Package</a:t>
              </a:r>
              <a:endParaRPr sz="800" b="1" dirty="0">
                <a:solidFill>
                  <a:schemeClr val="lt1"/>
                </a:solidFill>
                <a:latin typeface="Nunito"/>
                <a:ea typeface="Nunito"/>
                <a:cs typeface="Nunito"/>
                <a:sym typeface="Nunito"/>
              </a:endParaRPr>
            </a:p>
          </p:txBody>
        </p:sp>
        <p:sp>
          <p:nvSpPr>
            <p:cNvPr id="954" name="Google Shape;954;p31"/>
            <p:cNvSpPr txBox="1"/>
            <p:nvPr/>
          </p:nvSpPr>
          <p:spPr>
            <a:xfrm rot="19338">
              <a:off x="-18087" y="4139857"/>
              <a:ext cx="2429720" cy="559481"/>
            </a:xfrm>
            <a:prstGeom prst="rect">
              <a:avLst/>
            </a:prstGeom>
            <a:noFill/>
            <a:ln>
              <a:noFill/>
            </a:ln>
          </p:spPr>
          <p:txBody>
            <a:bodyPr spcFirstLastPara="1" wrap="square" lIns="91425" tIns="91425" rIns="91425" bIns="91425" anchor="t" anchorCtr="0">
              <a:noAutofit/>
            </a:bodyPr>
            <a:lstStyle/>
            <a:p>
              <a:pPr lvl="0" algn="ctr">
                <a:spcAft>
                  <a:spcPts val="1600"/>
                </a:spcAft>
              </a:pPr>
              <a:r>
                <a:rPr lang="en-US" sz="1000" dirty="0">
                  <a:solidFill>
                    <a:schemeClr val="dk1"/>
                  </a:solidFill>
                  <a:latin typeface="Nunito"/>
                  <a:ea typeface="Nunito"/>
                  <a:cs typeface="Nunito"/>
                  <a:sym typeface="Nunito"/>
                </a:rPr>
                <a:t>for kindergarten teachers to use digital portfolios for children learning path assessment</a:t>
              </a:r>
              <a:endParaRPr sz="1000" b="1" dirty="0">
                <a:solidFill>
                  <a:schemeClr val="dk1"/>
                </a:solidFill>
                <a:latin typeface="Nunito"/>
                <a:ea typeface="Nunito"/>
                <a:cs typeface="Nunito"/>
                <a:sym typeface="Nunito"/>
              </a:endParaRPr>
            </a:p>
          </p:txBody>
        </p:sp>
      </p:grpSp>
      <p:grpSp>
        <p:nvGrpSpPr>
          <p:cNvPr id="2" name="Group 1"/>
          <p:cNvGrpSpPr/>
          <p:nvPr/>
        </p:nvGrpSpPr>
        <p:grpSpPr>
          <a:xfrm>
            <a:off x="2411760" y="3470299"/>
            <a:ext cx="3352208" cy="1189683"/>
            <a:chOff x="4691801" y="1518062"/>
            <a:chExt cx="3352208" cy="1189683"/>
          </a:xfrm>
        </p:grpSpPr>
        <p:sp>
          <p:nvSpPr>
            <p:cNvPr id="956" name="Google Shape;956;p31"/>
            <p:cNvSpPr/>
            <p:nvPr/>
          </p:nvSpPr>
          <p:spPr>
            <a:xfrm rot="5439494">
              <a:off x="6058225" y="151638"/>
              <a:ext cx="619359" cy="3352208"/>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dk1"/>
                </a:solidFill>
                <a:latin typeface="Nunito"/>
                <a:ea typeface="Nunito"/>
                <a:cs typeface="Nunito"/>
                <a:sym typeface="Nunito"/>
              </a:endParaRPr>
            </a:p>
          </p:txBody>
        </p:sp>
        <p:sp>
          <p:nvSpPr>
            <p:cNvPr id="957" name="Google Shape;957;p31"/>
            <p:cNvSpPr/>
            <p:nvPr/>
          </p:nvSpPr>
          <p:spPr>
            <a:xfrm>
              <a:off x="4812770" y="1599344"/>
              <a:ext cx="412483" cy="412483"/>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1"/>
                  </a:solidFill>
                  <a:latin typeface="Nunito"/>
                  <a:ea typeface="Nunito"/>
                  <a:cs typeface="Nunito"/>
                  <a:sym typeface="Nunito"/>
                </a:rPr>
                <a:t>3</a:t>
              </a:r>
              <a:endParaRPr b="1" dirty="0">
                <a:solidFill>
                  <a:schemeClr val="accent1"/>
                </a:solidFill>
                <a:latin typeface="Nunito"/>
                <a:ea typeface="Nunito"/>
                <a:cs typeface="Nunito"/>
                <a:sym typeface="Nunito"/>
              </a:endParaRPr>
            </a:p>
          </p:txBody>
        </p:sp>
        <p:sp>
          <p:nvSpPr>
            <p:cNvPr id="958" name="Google Shape;958;p31"/>
            <p:cNvSpPr txBox="1"/>
            <p:nvPr/>
          </p:nvSpPr>
          <p:spPr>
            <a:xfrm rot="39494">
              <a:off x="5228228" y="1613085"/>
              <a:ext cx="2581752" cy="433645"/>
            </a:xfrm>
            <a:prstGeom prst="rect">
              <a:avLst/>
            </a:prstGeom>
            <a:noFill/>
            <a:ln>
              <a:noFill/>
            </a:ln>
          </p:spPr>
          <p:txBody>
            <a:bodyPr spcFirstLastPara="1" wrap="square" lIns="91425" tIns="91425" rIns="91425" bIns="91425" anchor="ctr" anchorCtr="0">
              <a:noAutofit/>
            </a:bodyPr>
            <a:lstStyle/>
            <a:p>
              <a:pPr lvl="0" algn="ctr">
                <a:lnSpc>
                  <a:spcPct val="115000"/>
                </a:lnSpc>
              </a:pPr>
              <a:r>
                <a:rPr lang="en-US" b="1" dirty="0">
                  <a:solidFill>
                    <a:schemeClr val="lt1"/>
                  </a:solidFill>
                  <a:latin typeface="Nunito"/>
                  <a:ea typeface="Nunito"/>
                  <a:cs typeface="Nunito"/>
                  <a:sym typeface="Nunito"/>
                </a:rPr>
                <a:t>Digital Portfolio Management System</a:t>
              </a:r>
              <a:endParaRPr sz="900" b="1" dirty="0">
                <a:solidFill>
                  <a:schemeClr val="lt1"/>
                </a:solidFill>
                <a:latin typeface="Nunito"/>
                <a:ea typeface="Nunito"/>
                <a:cs typeface="Nunito"/>
                <a:sym typeface="Nunito"/>
              </a:endParaRPr>
            </a:p>
          </p:txBody>
        </p:sp>
        <p:sp>
          <p:nvSpPr>
            <p:cNvPr id="959" name="Google Shape;959;p31"/>
            <p:cNvSpPr txBox="1"/>
            <p:nvPr/>
          </p:nvSpPr>
          <p:spPr>
            <a:xfrm rot="39494">
              <a:off x="5148076" y="2148264"/>
              <a:ext cx="2808201" cy="559481"/>
            </a:xfrm>
            <a:prstGeom prst="rect">
              <a:avLst/>
            </a:prstGeom>
            <a:noFill/>
            <a:ln>
              <a:noFill/>
            </a:ln>
          </p:spPr>
          <p:txBody>
            <a:bodyPr spcFirstLastPara="1" wrap="square" lIns="91425" tIns="91425" rIns="91425" bIns="91425" anchor="t" anchorCtr="0">
              <a:noAutofit/>
            </a:bodyPr>
            <a:lstStyle/>
            <a:p>
              <a:pPr lvl="0" algn="ctr">
                <a:spcAft>
                  <a:spcPts val="1600"/>
                </a:spcAft>
              </a:pPr>
              <a:r>
                <a:rPr lang="it-IT" sz="1000" dirty="0">
                  <a:solidFill>
                    <a:schemeClr val="dk1"/>
                  </a:solidFill>
                  <a:latin typeface="Nunito"/>
                  <a:ea typeface="Nunito"/>
                  <a:cs typeface="Nunito"/>
                  <a:sym typeface="Nunito"/>
                </a:rPr>
                <a:t>to </a:t>
              </a:r>
              <a:r>
                <a:rPr lang="en-US" sz="1000" dirty="0">
                  <a:solidFill>
                    <a:schemeClr val="dk1"/>
                  </a:solidFill>
                  <a:latin typeface="Nunito"/>
                  <a:ea typeface="Nunito"/>
                  <a:cs typeface="Nunito"/>
                  <a:sym typeface="Nunito"/>
                </a:rPr>
                <a:t>establishing a fruitful communication pattern with families regarding the cognitive achievements of children</a:t>
              </a:r>
              <a:endParaRPr sz="1000" dirty="0">
                <a:solidFill>
                  <a:schemeClr val="dk1"/>
                </a:solidFill>
                <a:latin typeface="Nunito"/>
                <a:ea typeface="Nunito"/>
                <a:cs typeface="Nunito"/>
                <a:sym typeface="Nunito"/>
              </a:endParaRPr>
            </a:p>
          </p:txBody>
        </p:sp>
      </p:grpSp>
    </p:spTree>
    <p:extLst>
      <p:ext uri="{BB962C8B-B14F-4D97-AF65-F5344CB8AC3E}">
        <p14:creationId xmlns:p14="http://schemas.microsoft.com/office/powerpoint/2010/main" val="1791476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32392"/>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60</a:t>
            </a:fld>
            <a:endParaRPr/>
          </a:p>
        </p:txBody>
      </p:sp>
      <p:sp>
        <p:nvSpPr>
          <p:cNvPr id="5" name="Google Shape;105;p17"/>
          <p:cNvSpPr txBox="1">
            <a:spLocks/>
          </p:cNvSpPr>
          <p:nvPr/>
        </p:nvSpPr>
        <p:spPr>
          <a:xfrm>
            <a:off x="481898" y="555526"/>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r>
              <a:rPr lang="it-IT" dirty="0"/>
              <a:t>Actions and Deadlines</a:t>
            </a:r>
          </a:p>
        </p:txBody>
      </p:sp>
      <p:graphicFrame>
        <p:nvGraphicFramePr>
          <p:cNvPr id="3" name="Table 2"/>
          <p:cNvGraphicFramePr>
            <a:graphicFrameLocks noGrp="1"/>
          </p:cNvGraphicFramePr>
          <p:nvPr>
            <p:extLst>
              <p:ext uri="{D42A27DB-BD31-4B8C-83A1-F6EECF244321}">
                <p14:modId xmlns:p14="http://schemas.microsoft.com/office/powerpoint/2010/main" val="672156701"/>
              </p:ext>
            </p:extLst>
          </p:nvPr>
        </p:nvGraphicFramePr>
        <p:xfrm>
          <a:off x="251520" y="1059582"/>
          <a:ext cx="7812000" cy="3007360"/>
        </p:xfrm>
        <a:graphic>
          <a:graphicData uri="http://schemas.openxmlformats.org/drawingml/2006/table">
            <a:tbl>
              <a:tblPr firstRow="1" bandRow="1">
                <a:tableStyleId>{69012ECD-51FC-41F1-AA8D-1B2483CD663E}</a:tableStyleId>
              </a:tblPr>
              <a:tblGrid>
                <a:gridCol w="3744416">
                  <a:extLst>
                    <a:ext uri="{9D8B030D-6E8A-4147-A177-3AD203B41FA5}">
                      <a16:colId xmlns="" xmlns:a16="http://schemas.microsoft.com/office/drawing/2014/main" val="20000"/>
                    </a:ext>
                  </a:extLst>
                </a:gridCol>
                <a:gridCol w="3096344">
                  <a:extLst>
                    <a:ext uri="{9D8B030D-6E8A-4147-A177-3AD203B41FA5}">
                      <a16:colId xmlns="" xmlns:a16="http://schemas.microsoft.com/office/drawing/2014/main" val="20001"/>
                    </a:ext>
                  </a:extLst>
                </a:gridCol>
                <a:gridCol w="971240">
                  <a:extLst>
                    <a:ext uri="{9D8B030D-6E8A-4147-A177-3AD203B41FA5}">
                      <a16:colId xmlns="" xmlns:a16="http://schemas.microsoft.com/office/drawing/2014/main" val="20002"/>
                    </a:ext>
                  </a:extLst>
                </a:gridCol>
              </a:tblGrid>
              <a:tr h="370840">
                <a:tc>
                  <a:txBody>
                    <a:bodyPr/>
                    <a:lstStyle/>
                    <a:p>
                      <a:r>
                        <a:rPr lang="it-IT" dirty="0"/>
                        <a:t>Action</a:t>
                      </a:r>
                    </a:p>
                  </a:txBody>
                  <a:tcPr/>
                </a:tc>
                <a:tc>
                  <a:txBody>
                    <a:bodyPr/>
                    <a:lstStyle/>
                    <a:p>
                      <a:r>
                        <a:rPr lang="it-IT" dirty="0"/>
                        <a:t>Deadline</a:t>
                      </a:r>
                    </a:p>
                  </a:txBody>
                  <a:tcPr/>
                </a:tc>
                <a:tc>
                  <a:txBody>
                    <a:bodyPr/>
                    <a:lstStyle/>
                    <a:p>
                      <a:r>
                        <a:rPr lang="it-IT" dirty="0"/>
                        <a:t>Status</a:t>
                      </a:r>
                    </a:p>
                  </a:txBody>
                  <a:tcP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i="0" u="none" strike="noStrike" cap="none" dirty="0">
                          <a:solidFill>
                            <a:srgbClr val="00B050"/>
                          </a:solidFill>
                          <a:latin typeface="Nunito" pitchFamily="2" charset="0"/>
                          <a:ea typeface="+mn-ea"/>
                          <a:cs typeface="Hind" panose="020B0604020202020204" charset="0"/>
                          <a:sym typeface="Arial"/>
                        </a:rPr>
                        <a:t>IPB (PT)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dk1"/>
                          </a:solidFill>
                          <a:latin typeface="Nunito" pitchFamily="2" charset="0"/>
                          <a:ea typeface="Amiko"/>
                          <a:cs typeface="Amiko"/>
                          <a:sym typeface="Arial"/>
                        </a:rPr>
                        <a:t>Development of project brochure</a:t>
                      </a:r>
                      <a:endParaRPr lang="it-IT" sz="1100" b="0" i="0" u="none" strike="noStrike" cap="none" dirty="0">
                        <a:solidFill>
                          <a:schemeClr val="dk1"/>
                        </a:solidFill>
                        <a:latin typeface="Nunito" pitchFamily="2" charset="0"/>
                        <a:ea typeface="Amiko"/>
                        <a:cs typeface="Amiko"/>
                        <a:sym typeface="Arial"/>
                      </a:endParaRPr>
                    </a:p>
                  </a:txBody>
                  <a:tcPr/>
                </a:tc>
                <a:tc>
                  <a:txBody>
                    <a:bodyPr/>
                    <a:lstStyle/>
                    <a:p>
                      <a:r>
                        <a:rPr lang="it-IT" sz="1100" b="0" i="0" u="none" strike="noStrike" cap="none" baseline="0" dirty="0">
                          <a:solidFill>
                            <a:schemeClr val="tx1"/>
                          </a:solidFill>
                          <a:latin typeface="Nunito" pitchFamily="2" charset="0"/>
                          <a:ea typeface="+mn-ea"/>
                          <a:cs typeface="+mn-cs"/>
                          <a:sym typeface="Arial"/>
                        </a:rPr>
                        <a:t>10 March 2023</a:t>
                      </a:r>
                    </a:p>
                  </a:txBody>
                  <a:tcPr/>
                </a:tc>
                <a:tc>
                  <a:txBody>
                    <a:bodyPr/>
                    <a:lstStyle/>
                    <a:p>
                      <a:r>
                        <a:rPr lang="it-IT" sz="1100" b="1" i="0" u="none" strike="noStrike" cap="none" baseline="0" dirty="0">
                          <a:solidFill>
                            <a:srgbClr val="00B050"/>
                          </a:solidFill>
                          <a:latin typeface="Nunito" pitchFamily="2" charset="0"/>
                          <a:ea typeface="+mn-ea"/>
                          <a:cs typeface="+mn-cs"/>
                          <a:sym typeface="Arial"/>
                        </a:rPr>
                        <a:t>Completed</a:t>
                      </a:r>
                    </a:p>
                  </a:txBody>
                  <a:tcPr/>
                </a:tc>
                <a:extLst>
                  <a:ext uri="{0D108BD9-81ED-4DB2-BD59-A6C34878D82A}">
                    <a16:rowId xmlns="" xmlns:a16="http://schemas.microsoft.com/office/drawing/2014/main" val="10001"/>
                  </a:ext>
                </a:extLst>
              </a:tr>
              <a:tr h="370840">
                <a:tc>
                  <a:txBody>
                    <a:bodyPr/>
                    <a:lstStyle/>
                    <a:p>
                      <a:r>
                        <a:rPr lang="it-IT" sz="1100" b="1" i="0" u="none" strike="noStrike" cap="none" dirty="0">
                          <a:solidFill>
                            <a:srgbClr val="00B050"/>
                          </a:solidFill>
                          <a:latin typeface="Nunito" pitchFamily="2" charset="0"/>
                          <a:ea typeface="+mn-ea"/>
                          <a:cs typeface="Hind" panose="020B0604020202020204" charset="0"/>
                          <a:sym typeface="Arial"/>
                        </a:rPr>
                        <a:t>All Partners</a:t>
                      </a:r>
                    </a:p>
                    <a:p>
                      <a:r>
                        <a:rPr lang="en-US" sz="1100" baseline="0" dirty="0">
                          <a:latin typeface="Nunito" pitchFamily="2" charset="0"/>
                        </a:rPr>
                        <a:t>Post of a link to the project portal on each one of the partners’ organizations websites</a:t>
                      </a:r>
                    </a:p>
                  </a:txBody>
                  <a:tcPr/>
                </a:tc>
                <a:tc>
                  <a:txBody>
                    <a:bodyPr/>
                    <a:lstStyle/>
                    <a:p>
                      <a:r>
                        <a:rPr lang="it-IT" sz="1100" b="0" i="0" u="none" strike="noStrike" cap="none" baseline="0" dirty="0">
                          <a:solidFill>
                            <a:schemeClr val="tx1"/>
                          </a:solidFill>
                          <a:latin typeface="Nunito" pitchFamily="2" charset="0"/>
                          <a:ea typeface="+mn-ea"/>
                          <a:cs typeface="+mn-cs"/>
                          <a:sym typeface="Arial"/>
                        </a:rPr>
                        <a:t>31 March 2023</a:t>
                      </a:r>
                    </a:p>
                  </a:txBody>
                  <a:tcPr/>
                </a:tc>
                <a:tc>
                  <a:txBody>
                    <a:bodyPr/>
                    <a:lstStyle/>
                    <a:p>
                      <a:r>
                        <a:rPr lang="it-IT" sz="1100" b="1" i="0" u="none" strike="noStrike" cap="none" baseline="0" dirty="0">
                          <a:solidFill>
                            <a:srgbClr val="00B050"/>
                          </a:solidFill>
                          <a:latin typeface="Nunito" pitchFamily="2" charset="0"/>
                          <a:ea typeface="+mn-ea"/>
                          <a:cs typeface="+mn-cs"/>
                          <a:sym typeface="Arial"/>
                        </a:rPr>
                        <a:t>Completed</a:t>
                      </a:r>
                    </a:p>
                  </a:txBody>
                  <a:tcPr/>
                </a:tc>
                <a:extLst>
                  <a:ext uri="{0D108BD9-81ED-4DB2-BD59-A6C34878D82A}">
                    <a16:rowId xmlns="" xmlns:a16="http://schemas.microsoft.com/office/drawing/2014/main" val="10002"/>
                  </a:ext>
                </a:extLst>
              </a:tr>
              <a:tr h="370840">
                <a:tc>
                  <a:txBody>
                    <a:bodyPr/>
                    <a:lstStyle/>
                    <a:p>
                      <a:r>
                        <a:rPr lang="it-IT" sz="1100" b="1" i="0" u="none" strike="noStrike" cap="none" dirty="0">
                          <a:solidFill>
                            <a:srgbClr val="00B050"/>
                          </a:solidFill>
                          <a:latin typeface="Nunito" pitchFamily="2" charset="0"/>
                          <a:ea typeface="+mn-ea"/>
                          <a:cs typeface="Hind" panose="020B0604020202020204" charset="0"/>
                          <a:sym typeface="Arial"/>
                        </a:rPr>
                        <a:t>All Partners</a:t>
                      </a:r>
                    </a:p>
                    <a:p>
                      <a:pPr marL="0" marR="0" lvl="0" indent="0" algn="l" rtl="0">
                        <a:lnSpc>
                          <a:spcPct val="100000"/>
                        </a:lnSpc>
                        <a:spcBef>
                          <a:spcPts val="0"/>
                        </a:spcBef>
                        <a:spcAft>
                          <a:spcPts val="0"/>
                        </a:spcAft>
                        <a:buClr>
                          <a:srgbClr val="000000"/>
                        </a:buClr>
                        <a:buFont typeface="Arial"/>
                        <a:buNone/>
                      </a:pPr>
                      <a:r>
                        <a:rPr lang="en-US" sz="1100" b="0" i="0" u="none" strike="noStrike" cap="none" baseline="0" dirty="0">
                          <a:solidFill>
                            <a:schemeClr val="tx1"/>
                          </a:solidFill>
                          <a:latin typeface="Nunito" pitchFamily="2" charset="0"/>
                          <a:ea typeface="+mn-ea"/>
                          <a:cs typeface="+mn-cs"/>
                          <a:sym typeface="Arial"/>
                        </a:rPr>
                        <a:t>Translation of project brochure in the national language</a:t>
                      </a:r>
                    </a:p>
                  </a:txBody>
                  <a:tcPr/>
                </a:tc>
                <a:tc>
                  <a:txBody>
                    <a:bodyPr/>
                    <a:lstStyle/>
                    <a:p>
                      <a:r>
                        <a:rPr lang="it-IT" sz="1100" b="0" i="0" u="none" strike="noStrike" cap="none" baseline="0" dirty="0">
                          <a:solidFill>
                            <a:schemeClr val="tx1"/>
                          </a:solidFill>
                          <a:latin typeface="Nunito" pitchFamily="2" charset="0"/>
                          <a:ea typeface="+mn-ea"/>
                          <a:cs typeface="+mn-cs"/>
                          <a:sym typeface="Arial"/>
                        </a:rPr>
                        <a:t>15 March 2023</a:t>
                      </a:r>
                    </a:p>
                  </a:txBody>
                  <a:tcPr/>
                </a:tc>
                <a:tc>
                  <a:txBody>
                    <a:bodyPr/>
                    <a:lstStyle/>
                    <a:p>
                      <a:r>
                        <a:rPr lang="it-IT" sz="1100" b="1" i="0" u="none" strike="noStrike" cap="none" baseline="0" dirty="0">
                          <a:solidFill>
                            <a:srgbClr val="00B050"/>
                          </a:solidFill>
                          <a:latin typeface="Nunito" pitchFamily="2" charset="0"/>
                          <a:ea typeface="+mn-ea"/>
                          <a:cs typeface="+mn-cs"/>
                          <a:sym typeface="Arial"/>
                        </a:rPr>
                        <a:t>Completed</a:t>
                      </a:r>
                      <a:endParaRPr lang="it-IT" sz="1100" b="0" i="0" u="none" strike="noStrike" cap="none" baseline="0" dirty="0">
                        <a:solidFill>
                          <a:schemeClr val="tx1"/>
                        </a:solidFill>
                        <a:latin typeface="Nunito" pitchFamily="2" charset="0"/>
                        <a:ea typeface="+mn-ea"/>
                        <a:cs typeface="+mn-cs"/>
                        <a:sym typeface="Arial"/>
                      </a:endParaRPr>
                    </a:p>
                  </a:txBody>
                  <a:tcPr/>
                </a:tc>
                <a:extLst>
                  <a:ext uri="{0D108BD9-81ED-4DB2-BD59-A6C34878D82A}">
                    <a16:rowId xmlns="" xmlns:a16="http://schemas.microsoft.com/office/drawing/2014/main" val="10003"/>
                  </a:ext>
                </a:extLst>
              </a:tr>
              <a:tr h="370840">
                <a:tc>
                  <a:txBody>
                    <a:bodyPr/>
                    <a:lstStyle/>
                    <a:p>
                      <a:r>
                        <a:rPr lang="it-IT" sz="1100" b="1" i="0" u="none" strike="noStrike" cap="none" dirty="0" smtClean="0">
                          <a:solidFill>
                            <a:srgbClr val="00B050"/>
                          </a:solidFill>
                          <a:latin typeface="Nunito" pitchFamily="2" charset="0"/>
                          <a:ea typeface="+mn-ea"/>
                          <a:cs typeface="Hind" panose="020B0604020202020204" charset="0"/>
                          <a:sym typeface="Arial"/>
                        </a:rPr>
                        <a:t>ULS (IE)</a:t>
                      </a:r>
                      <a:endParaRPr lang="it-IT" sz="1100" b="1" i="0" u="none" strike="noStrike" cap="none" dirty="0">
                        <a:solidFill>
                          <a:srgbClr val="00B050"/>
                        </a:solidFill>
                        <a:latin typeface="Nunito" pitchFamily="2" charset="0"/>
                        <a:ea typeface="+mn-ea"/>
                        <a:cs typeface="Hind" panose="020B0604020202020204" charset="0"/>
                        <a:sym typeface="Arial"/>
                      </a:endParaRPr>
                    </a:p>
                    <a:p>
                      <a:pPr marL="0" marR="0" lvl="0" indent="0" algn="l" rtl="0">
                        <a:lnSpc>
                          <a:spcPct val="100000"/>
                        </a:lnSpc>
                        <a:spcBef>
                          <a:spcPts val="0"/>
                        </a:spcBef>
                        <a:spcAft>
                          <a:spcPts val="0"/>
                        </a:spcAft>
                        <a:buClr>
                          <a:srgbClr val="000000"/>
                        </a:buClr>
                        <a:buFont typeface="Arial"/>
                        <a:buNone/>
                      </a:pPr>
                      <a:r>
                        <a:rPr lang="en-US" sz="1100" b="0" i="0" u="none" strike="noStrike" cap="none" baseline="0" dirty="0">
                          <a:solidFill>
                            <a:schemeClr val="tx1"/>
                          </a:solidFill>
                          <a:latin typeface="Nunito" pitchFamily="2" charset="0"/>
                          <a:ea typeface="+mn-ea"/>
                          <a:cs typeface="+mn-cs"/>
                          <a:sym typeface="Arial"/>
                        </a:rPr>
                        <a:t>Upload at least 9 dissemination events</a:t>
                      </a:r>
                    </a:p>
                  </a:txBody>
                  <a:tcPr/>
                </a:tc>
                <a:tc>
                  <a:txBody>
                    <a:bodyPr/>
                    <a:lstStyle/>
                    <a:p>
                      <a:r>
                        <a:rPr lang="it-IT" sz="1100" b="0" i="0" u="none" strike="noStrike" cap="none" baseline="0" dirty="0">
                          <a:solidFill>
                            <a:schemeClr val="tx1"/>
                          </a:solidFill>
                          <a:latin typeface="Nunito" pitchFamily="2" charset="0"/>
                          <a:ea typeface="+mn-ea"/>
                          <a:cs typeface="+mn-cs"/>
                          <a:sym typeface="Arial"/>
                        </a:rPr>
                        <a:t>15 September 2023</a:t>
                      </a:r>
                    </a:p>
                  </a:txBody>
                  <a:tcPr/>
                </a:tc>
                <a:tc>
                  <a:txBody>
                    <a:bodyPr/>
                    <a:lstStyle/>
                    <a:p>
                      <a:endParaRPr lang="it-IT" sz="1100" b="0" i="0" u="none" strike="noStrike" cap="none" baseline="0" dirty="0">
                        <a:solidFill>
                          <a:schemeClr val="tx1"/>
                        </a:solidFill>
                        <a:latin typeface="Nunito" pitchFamily="2" charset="0"/>
                        <a:ea typeface="+mn-ea"/>
                        <a:cs typeface="+mn-cs"/>
                        <a:sym typeface="Arial"/>
                      </a:endParaRPr>
                    </a:p>
                  </a:txBody>
                  <a:tcPr/>
                </a:tc>
                <a:extLst>
                  <a:ext uri="{0D108BD9-81ED-4DB2-BD59-A6C34878D82A}">
                    <a16:rowId xmlns="" xmlns:a16="http://schemas.microsoft.com/office/drawing/2014/main" val="10004"/>
                  </a:ext>
                </a:extLst>
              </a:tr>
              <a:tr h="370840">
                <a:tc>
                  <a:txBody>
                    <a:bodyPr/>
                    <a:lstStyle/>
                    <a:p>
                      <a:r>
                        <a:rPr lang="it-IT" sz="1100" b="1" i="0" u="none" strike="noStrike" cap="none" dirty="0">
                          <a:solidFill>
                            <a:srgbClr val="00B050"/>
                          </a:solidFill>
                          <a:latin typeface="Nunito" pitchFamily="2" charset="0"/>
                          <a:ea typeface="+mn-ea"/>
                          <a:cs typeface="Hind" panose="020B0604020202020204" charset="0"/>
                          <a:sym typeface="Arial"/>
                        </a:rPr>
                        <a:t>All Partners</a:t>
                      </a:r>
                    </a:p>
                    <a:p>
                      <a:r>
                        <a:rPr lang="en-US" sz="1100" b="0" i="0" u="none" strike="noStrike" cap="none" baseline="0" dirty="0">
                          <a:solidFill>
                            <a:schemeClr val="tx1"/>
                          </a:solidFill>
                          <a:latin typeface="Nunito" pitchFamily="2" charset="0"/>
                          <a:ea typeface="+mn-ea"/>
                          <a:cs typeface="+mn-cs"/>
                          <a:sym typeface="Arial"/>
                        </a:rPr>
                        <a:t>Organization of 1 dissemination event on the project every month and uploading the information on the project web site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baseline="0" dirty="0">
                          <a:solidFill>
                            <a:schemeClr val="tx1"/>
                          </a:solidFill>
                          <a:latin typeface="Nunito" pitchFamily="2" charset="0"/>
                          <a:ea typeface="+mn-ea"/>
                          <a:cs typeface="+mn-cs"/>
                          <a:sym typeface="Arial"/>
                        </a:rPr>
                        <a:t>30 November 2023</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baseline="0" dirty="0">
                          <a:solidFill>
                            <a:schemeClr val="tx1"/>
                          </a:solidFill>
                          <a:latin typeface="Nunito" pitchFamily="2" charset="0"/>
                          <a:ea typeface="+mn-ea"/>
                          <a:cs typeface="+mn-cs"/>
                          <a:sym typeface="Arial"/>
                        </a:rPr>
                        <a:t>28 February, 30 May, August, November 2024</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baseline="0" dirty="0">
                          <a:solidFill>
                            <a:schemeClr val="tx1"/>
                          </a:solidFill>
                          <a:latin typeface="Nunito" pitchFamily="2" charset="0"/>
                          <a:ea typeface="+mn-ea"/>
                          <a:cs typeface="+mn-cs"/>
                          <a:sym typeface="Arial"/>
                        </a:rPr>
                        <a:t>28 February, 30 May, August, November 2025</a:t>
                      </a:r>
                    </a:p>
                  </a:txBody>
                  <a:tcPr/>
                </a:tc>
                <a:tc>
                  <a:txBody>
                    <a:bodyPr/>
                    <a:lstStyle/>
                    <a:p>
                      <a:endParaRPr lang="it-IT" sz="1100" b="0" i="0" u="none" strike="noStrike" cap="none" baseline="0" dirty="0">
                        <a:solidFill>
                          <a:schemeClr val="tx1"/>
                        </a:solidFill>
                        <a:latin typeface="Nunito" pitchFamily="2" charset="0"/>
                        <a:ea typeface="+mn-ea"/>
                        <a:cs typeface="+mn-cs"/>
                        <a:sym typeface="Arial"/>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1816607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23478"/>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61</a:t>
            </a:fld>
            <a:endParaRPr/>
          </a:p>
        </p:txBody>
      </p:sp>
      <p:sp>
        <p:nvSpPr>
          <p:cNvPr id="5" name="Google Shape;105;p17"/>
          <p:cNvSpPr txBox="1">
            <a:spLocks/>
          </p:cNvSpPr>
          <p:nvPr/>
        </p:nvSpPr>
        <p:spPr>
          <a:xfrm>
            <a:off x="481898" y="715712"/>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r>
              <a:rPr lang="it-IT" dirty="0"/>
              <a:t>Actions and Deadlines</a:t>
            </a:r>
          </a:p>
        </p:txBody>
      </p:sp>
      <p:graphicFrame>
        <p:nvGraphicFramePr>
          <p:cNvPr id="3" name="Table 2"/>
          <p:cNvGraphicFramePr>
            <a:graphicFrameLocks noGrp="1"/>
          </p:cNvGraphicFramePr>
          <p:nvPr>
            <p:extLst>
              <p:ext uri="{D42A27DB-BD31-4B8C-83A1-F6EECF244321}">
                <p14:modId xmlns:p14="http://schemas.microsoft.com/office/powerpoint/2010/main" val="2743288315"/>
              </p:ext>
            </p:extLst>
          </p:nvPr>
        </p:nvGraphicFramePr>
        <p:xfrm>
          <a:off x="539552" y="1275606"/>
          <a:ext cx="7812000" cy="3083560"/>
        </p:xfrm>
        <a:graphic>
          <a:graphicData uri="http://schemas.openxmlformats.org/drawingml/2006/table">
            <a:tbl>
              <a:tblPr firstRow="1" bandRow="1">
                <a:tableStyleId>{69012ECD-51FC-41F1-AA8D-1B2483CD663E}</a:tableStyleId>
              </a:tblPr>
              <a:tblGrid>
                <a:gridCol w="5184576">
                  <a:extLst>
                    <a:ext uri="{9D8B030D-6E8A-4147-A177-3AD203B41FA5}">
                      <a16:colId xmlns="" xmlns:a16="http://schemas.microsoft.com/office/drawing/2014/main" val="20000"/>
                    </a:ext>
                  </a:extLst>
                </a:gridCol>
                <a:gridCol w="1511424">
                  <a:extLst>
                    <a:ext uri="{9D8B030D-6E8A-4147-A177-3AD203B41FA5}">
                      <a16:colId xmlns="" xmlns:a16="http://schemas.microsoft.com/office/drawing/2014/main" val="20001"/>
                    </a:ext>
                  </a:extLst>
                </a:gridCol>
                <a:gridCol w="1116000">
                  <a:extLst>
                    <a:ext uri="{9D8B030D-6E8A-4147-A177-3AD203B41FA5}">
                      <a16:colId xmlns="" xmlns:a16="http://schemas.microsoft.com/office/drawing/2014/main" val="20002"/>
                    </a:ext>
                  </a:extLst>
                </a:gridCol>
              </a:tblGrid>
              <a:tr h="370840">
                <a:tc>
                  <a:txBody>
                    <a:bodyPr/>
                    <a:lstStyle/>
                    <a:p>
                      <a:r>
                        <a:rPr lang="it-IT" dirty="0"/>
                        <a:t>Action</a:t>
                      </a:r>
                    </a:p>
                  </a:txBody>
                  <a:tcPr/>
                </a:tc>
                <a:tc>
                  <a:txBody>
                    <a:bodyPr/>
                    <a:lstStyle/>
                    <a:p>
                      <a:r>
                        <a:rPr lang="it-IT" dirty="0"/>
                        <a:t>Deadline</a:t>
                      </a:r>
                    </a:p>
                  </a:txBody>
                  <a:tcPr/>
                </a:tc>
                <a:tc>
                  <a:txBody>
                    <a:bodyPr/>
                    <a:lstStyle/>
                    <a:p>
                      <a:r>
                        <a:rPr lang="it-IT" dirty="0"/>
                        <a:t>Status</a:t>
                      </a: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IPB (PT)</a:t>
                      </a:r>
                    </a:p>
                    <a:p>
                      <a:r>
                        <a:rPr lang="en-US" sz="1100" baseline="0" dirty="0">
                          <a:latin typeface="Nunito" pitchFamily="2" charset="0"/>
                        </a:rPr>
                        <a:t>Involvement as associated partners of at least 3 organizations operating in the field of the project.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mn-cs"/>
                          <a:sym typeface="Arial"/>
                        </a:rPr>
                        <a:t>1 November 2023</a:t>
                      </a:r>
                    </a:p>
                  </a:txBody>
                  <a:tcPr/>
                </a:tc>
                <a:tc>
                  <a:txBody>
                    <a:bodyPr/>
                    <a:lstStyle/>
                    <a:p>
                      <a:endParaRPr lang="it-IT" sz="1100" b="0" i="0" u="none" strike="noStrike" cap="none" baseline="0">
                        <a:solidFill>
                          <a:schemeClr val="tx1"/>
                        </a:solidFill>
                        <a:latin typeface="Nunito" pitchFamily="2" charset="0"/>
                        <a:ea typeface="+mn-ea"/>
                        <a:cs typeface="+mn-cs"/>
                        <a:sym typeface="Arial"/>
                      </a:endParaRP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IPB (PT)</a:t>
                      </a:r>
                    </a:p>
                    <a:p>
                      <a:r>
                        <a:rPr lang="en-US" sz="1100" b="0" i="0" u="none" strike="noStrike" cap="none" baseline="0" dirty="0">
                          <a:solidFill>
                            <a:schemeClr val="tx1"/>
                          </a:solidFill>
                          <a:latin typeface="Nunito" pitchFamily="2" charset="0"/>
                          <a:ea typeface="+mn-ea"/>
                          <a:cs typeface="+mn-cs"/>
                          <a:sym typeface="Arial"/>
                        </a:rPr>
                        <a:t>Publication of at least 3 among exchange links, articles or web articles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mn-cs"/>
                          <a:sym typeface="Arial"/>
                        </a:rPr>
                        <a:t>1 November 2023</a:t>
                      </a:r>
                    </a:p>
                  </a:txBody>
                  <a:tcPr/>
                </a:tc>
                <a:tc>
                  <a:txBody>
                    <a:bodyPr/>
                    <a:lstStyle/>
                    <a:p>
                      <a:endParaRPr lang="it-IT" sz="1100" b="0" i="0" u="none" strike="noStrike" cap="none" baseline="0" dirty="0">
                        <a:solidFill>
                          <a:schemeClr val="tx1"/>
                        </a:solidFill>
                        <a:latin typeface="Nunito" pitchFamily="2" charset="0"/>
                        <a:ea typeface="+mn-ea"/>
                        <a:cs typeface="+mn-cs"/>
                        <a:sym typeface="Arial"/>
                      </a:endParaRPr>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IPB (PT)</a:t>
                      </a:r>
                    </a:p>
                    <a:p>
                      <a:r>
                        <a:rPr lang="en-US" sz="1100" baseline="0" dirty="0">
                          <a:latin typeface="Nunito" pitchFamily="2" charset="0"/>
                        </a:rPr>
                        <a:t>Involvement as associated partners of at least 6 organizations operating in the field of the project.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mn-cs"/>
                          <a:sym typeface="Arial"/>
                        </a:rPr>
                        <a:t>15 November 2025</a:t>
                      </a:r>
                    </a:p>
                  </a:txBody>
                  <a:tcPr/>
                </a:tc>
                <a:tc>
                  <a:txBody>
                    <a:bodyPr/>
                    <a:lstStyle/>
                    <a:p>
                      <a:endParaRPr lang="it-IT" sz="1100" b="0" i="0" u="none" strike="noStrike" cap="none" baseline="0">
                        <a:solidFill>
                          <a:schemeClr val="tx1"/>
                        </a:solidFill>
                        <a:latin typeface="Nunito" pitchFamily="2" charset="0"/>
                        <a:ea typeface="+mn-ea"/>
                        <a:cs typeface="+mn-cs"/>
                        <a:sym typeface="Arial"/>
                      </a:endParaRP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IPB (PT)</a:t>
                      </a:r>
                    </a:p>
                    <a:p>
                      <a:r>
                        <a:rPr lang="en-US" sz="1100" b="0" i="0" u="none" strike="noStrike" cap="none" baseline="0" dirty="0">
                          <a:solidFill>
                            <a:schemeClr val="tx1"/>
                          </a:solidFill>
                          <a:latin typeface="Nunito" pitchFamily="2" charset="0"/>
                          <a:ea typeface="+mn-ea"/>
                          <a:cs typeface="+mn-cs"/>
                          <a:sym typeface="Arial"/>
                        </a:rPr>
                        <a:t>Publication of at least 7 among exchange links, articles or web articles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mn-cs"/>
                          <a:sym typeface="Arial"/>
                        </a:rPr>
                        <a:t>15 November 2025</a:t>
                      </a:r>
                    </a:p>
                  </a:txBody>
                  <a:tcPr/>
                </a:tc>
                <a:tc>
                  <a:txBody>
                    <a:bodyPr/>
                    <a:lstStyle/>
                    <a:p>
                      <a:endParaRPr lang="it-IT" dirty="0">
                        <a:latin typeface="Nunito" pitchFamily="2" charset="0"/>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1286406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7504" y="123478"/>
            <a:ext cx="6902100" cy="460500"/>
          </a:xfrm>
          <a:prstGeom prst="rect">
            <a:avLst/>
          </a:prstGeom>
          <a:noFill/>
          <a:ln>
            <a:noFill/>
          </a:ln>
        </p:spPr>
        <p:txBody>
          <a:bodyPr spcFirstLastPara="1" wrap="square" lIns="0" tIns="0" rIns="0" bIns="0" anchor="ctr" anchorCtr="0">
            <a:noAutofit/>
          </a:bodyPr>
          <a:lstStyle/>
          <a:p>
            <a:r>
              <a:rPr lang="en" sz="1200" b="1" dirty="0">
                <a:solidFill>
                  <a:schemeClr val="tx1"/>
                </a:solidFill>
                <a:latin typeface="Nunito" pitchFamily="2" charset="0"/>
                <a:ea typeface="Times New Roman"/>
                <a:cs typeface="Calibri"/>
              </a:rPr>
              <a:t>WP5 – </a:t>
            </a:r>
            <a:r>
              <a:rPr lang="en-US" sz="1200" b="1" dirty="0">
                <a:solidFill>
                  <a:schemeClr val="tx1"/>
                </a:solidFill>
                <a:latin typeface="Nunito" pitchFamily="2" charset="0"/>
                <a:ea typeface="Times New Roman"/>
                <a:cs typeface="Calibri"/>
                <a:sym typeface="Arial"/>
              </a:rPr>
              <a:t>Valorization</a:t>
            </a:r>
            <a:endParaRPr sz="1200" b="1" dirty="0">
              <a:solidFill>
                <a:schemeClr val="tx1"/>
              </a:solidFill>
              <a:latin typeface="Nunito" pitchFamily="2" charset="0"/>
              <a:ea typeface="Times New Roman"/>
              <a:cs typeface="Calibri"/>
            </a:endParaRPr>
          </a:p>
        </p:txBody>
      </p:sp>
      <p:sp>
        <p:nvSpPr>
          <p:cNvPr id="107" name="Google Shape;107;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62</a:t>
            </a:fld>
            <a:endParaRPr dirty="0"/>
          </a:p>
        </p:txBody>
      </p:sp>
      <p:sp>
        <p:nvSpPr>
          <p:cNvPr id="5" name="Google Shape;105;p17"/>
          <p:cNvSpPr txBox="1">
            <a:spLocks/>
          </p:cNvSpPr>
          <p:nvPr/>
        </p:nvSpPr>
        <p:spPr>
          <a:xfrm>
            <a:off x="481898" y="715712"/>
            <a:ext cx="8474700" cy="41647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a:lnSpc>
                <a:spcPct val="90000"/>
              </a:lnSpc>
              <a:buClr>
                <a:schemeClr val="accent1"/>
              </a:buClr>
              <a:buSzPts val="3000"/>
              <a:buFont typeface="DM Sans"/>
              <a:buNone/>
              <a:defRPr sz="2800">
                <a:solidFill>
                  <a:schemeClr val="dk1"/>
                </a:solidFill>
                <a:latin typeface="Mali"/>
                <a:ea typeface="Mali"/>
                <a:cs typeface="Mali"/>
              </a:defRPr>
            </a:lvl1pPr>
            <a:lvl2pPr>
              <a:lnSpc>
                <a:spcPct val="90000"/>
              </a:lnSpc>
              <a:buClr>
                <a:schemeClr val="accent1"/>
              </a:buClr>
              <a:buSzPts val="3000"/>
              <a:buFont typeface="DM Sans"/>
              <a:buNone/>
              <a:defRPr sz="3000" b="1">
                <a:solidFill>
                  <a:schemeClr val="accent1"/>
                </a:solidFill>
                <a:latin typeface="DM Sans"/>
                <a:ea typeface="DM Sans"/>
                <a:cs typeface="DM Sans"/>
              </a:defRPr>
            </a:lvl2pPr>
            <a:lvl3pPr>
              <a:lnSpc>
                <a:spcPct val="90000"/>
              </a:lnSpc>
              <a:buClr>
                <a:schemeClr val="accent1"/>
              </a:buClr>
              <a:buSzPts val="3000"/>
              <a:buFont typeface="DM Sans"/>
              <a:buNone/>
              <a:defRPr sz="3000" b="1">
                <a:solidFill>
                  <a:schemeClr val="accent1"/>
                </a:solidFill>
                <a:latin typeface="DM Sans"/>
                <a:ea typeface="DM Sans"/>
                <a:cs typeface="DM Sans"/>
              </a:defRPr>
            </a:lvl3pPr>
            <a:lvl4pPr>
              <a:lnSpc>
                <a:spcPct val="90000"/>
              </a:lnSpc>
              <a:buClr>
                <a:schemeClr val="accent1"/>
              </a:buClr>
              <a:buSzPts val="3000"/>
              <a:buFont typeface="DM Sans"/>
              <a:buNone/>
              <a:defRPr sz="3000" b="1">
                <a:solidFill>
                  <a:schemeClr val="accent1"/>
                </a:solidFill>
                <a:latin typeface="DM Sans"/>
                <a:ea typeface="DM Sans"/>
                <a:cs typeface="DM Sans"/>
              </a:defRPr>
            </a:lvl4pPr>
            <a:lvl5pPr>
              <a:lnSpc>
                <a:spcPct val="90000"/>
              </a:lnSpc>
              <a:buClr>
                <a:schemeClr val="accent1"/>
              </a:buClr>
              <a:buSzPts val="3000"/>
              <a:buFont typeface="DM Sans"/>
              <a:buNone/>
              <a:defRPr sz="3000" b="1">
                <a:solidFill>
                  <a:schemeClr val="accent1"/>
                </a:solidFill>
                <a:latin typeface="DM Sans"/>
                <a:ea typeface="DM Sans"/>
                <a:cs typeface="DM Sans"/>
              </a:defRPr>
            </a:lvl5pPr>
            <a:lvl6pPr>
              <a:lnSpc>
                <a:spcPct val="90000"/>
              </a:lnSpc>
              <a:buClr>
                <a:schemeClr val="accent1"/>
              </a:buClr>
              <a:buSzPts val="3000"/>
              <a:buFont typeface="DM Sans"/>
              <a:buNone/>
              <a:defRPr sz="3000" b="1">
                <a:solidFill>
                  <a:schemeClr val="accent1"/>
                </a:solidFill>
                <a:latin typeface="DM Sans"/>
                <a:ea typeface="DM Sans"/>
                <a:cs typeface="DM Sans"/>
              </a:defRPr>
            </a:lvl6pPr>
            <a:lvl7pPr>
              <a:lnSpc>
                <a:spcPct val="90000"/>
              </a:lnSpc>
              <a:buClr>
                <a:schemeClr val="accent1"/>
              </a:buClr>
              <a:buSzPts val="3000"/>
              <a:buFont typeface="DM Sans"/>
              <a:buNone/>
              <a:defRPr sz="3000" b="1">
                <a:solidFill>
                  <a:schemeClr val="accent1"/>
                </a:solidFill>
                <a:latin typeface="DM Sans"/>
                <a:ea typeface="DM Sans"/>
                <a:cs typeface="DM Sans"/>
              </a:defRPr>
            </a:lvl7pPr>
            <a:lvl8pPr>
              <a:lnSpc>
                <a:spcPct val="90000"/>
              </a:lnSpc>
              <a:buClr>
                <a:schemeClr val="accent1"/>
              </a:buClr>
              <a:buSzPts val="3000"/>
              <a:buFont typeface="DM Sans"/>
              <a:buNone/>
              <a:defRPr sz="3000" b="1">
                <a:solidFill>
                  <a:schemeClr val="accent1"/>
                </a:solidFill>
                <a:latin typeface="DM Sans"/>
                <a:ea typeface="DM Sans"/>
                <a:cs typeface="DM Sans"/>
              </a:defRPr>
            </a:lvl8pPr>
            <a:lvl9pPr>
              <a:lnSpc>
                <a:spcPct val="90000"/>
              </a:lnSpc>
              <a:buClr>
                <a:schemeClr val="accent1"/>
              </a:buClr>
              <a:buSzPts val="3000"/>
              <a:buFont typeface="DM Sans"/>
              <a:buNone/>
              <a:defRPr sz="3000" b="1">
                <a:solidFill>
                  <a:schemeClr val="accent1"/>
                </a:solidFill>
                <a:latin typeface="DM Sans"/>
                <a:ea typeface="DM Sans"/>
                <a:cs typeface="DM Sans"/>
              </a:defRPr>
            </a:lvl9pPr>
          </a:lstStyle>
          <a:p>
            <a:r>
              <a:rPr lang="it-IT" dirty="0"/>
              <a:t>Actions and Deadlines</a:t>
            </a:r>
          </a:p>
        </p:txBody>
      </p:sp>
      <p:graphicFrame>
        <p:nvGraphicFramePr>
          <p:cNvPr id="3" name="Table 2"/>
          <p:cNvGraphicFramePr>
            <a:graphicFrameLocks noGrp="1"/>
          </p:cNvGraphicFramePr>
          <p:nvPr>
            <p:extLst>
              <p:ext uri="{D42A27DB-BD31-4B8C-83A1-F6EECF244321}">
                <p14:modId xmlns:p14="http://schemas.microsoft.com/office/powerpoint/2010/main" val="1164567681"/>
              </p:ext>
            </p:extLst>
          </p:nvPr>
        </p:nvGraphicFramePr>
        <p:xfrm>
          <a:off x="539552" y="1275606"/>
          <a:ext cx="7812000" cy="1986280"/>
        </p:xfrm>
        <a:graphic>
          <a:graphicData uri="http://schemas.openxmlformats.org/drawingml/2006/table">
            <a:tbl>
              <a:tblPr firstRow="1" bandRow="1">
                <a:tableStyleId>{69012ECD-51FC-41F1-AA8D-1B2483CD663E}</a:tableStyleId>
              </a:tblPr>
              <a:tblGrid>
                <a:gridCol w="5184576">
                  <a:extLst>
                    <a:ext uri="{9D8B030D-6E8A-4147-A177-3AD203B41FA5}">
                      <a16:colId xmlns="" xmlns:a16="http://schemas.microsoft.com/office/drawing/2014/main" val="20000"/>
                    </a:ext>
                  </a:extLst>
                </a:gridCol>
                <a:gridCol w="1511424">
                  <a:extLst>
                    <a:ext uri="{9D8B030D-6E8A-4147-A177-3AD203B41FA5}">
                      <a16:colId xmlns="" xmlns:a16="http://schemas.microsoft.com/office/drawing/2014/main" val="20001"/>
                    </a:ext>
                  </a:extLst>
                </a:gridCol>
                <a:gridCol w="1116000">
                  <a:extLst>
                    <a:ext uri="{9D8B030D-6E8A-4147-A177-3AD203B41FA5}">
                      <a16:colId xmlns="" xmlns:a16="http://schemas.microsoft.com/office/drawing/2014/main" val="20002"/>
                    </a:ext>
                  </a:extLst>
                </a:gridCol>
              </a:tblGrid>
              <a:tr h="370840">
                <a:tc>
                  <a:txBody>
                    <a:bodyPr/>
                    <a:lstStyle/>
                    <a:p>
                      <a:r>
                        <a:rPr lang="it-IT" dirty="0"/>
                        <a:t>Action</a:t>
                      </a:r>
                    </a:p>
                  </a:txBody>
                  <a:tcPr/>
                </a:tc>
                <a:tc>
                  <a:txBody>
                    <a:bodyPr/>
                    <a:lstStyle/>
                    <a:p>
                      <a:r>
                        <a:rPr lang="it-IT" dirty="0"/>
                        <a:t>Deadline</a:t>
                      </a:r>
                    </a:p>
                  </a:txBody>
                  <a:tcPr/>
                </a:tc>
                <a:tc>
                  <a:txBody>
                    <a:bodyPr/>
                    <a:lstStyle/>
                    <a:p>
                      <a:r>
                        <a:rPr lang="it-IT" dirty="0"/>
                        <a:t>Status</a:t>
                      </a: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1" dirty="0">
                          <a:solidFill>
                            <a:srgbClr val="00B050"/>
                          </a:solidFill>
                          <a:latin typeface="Nunito" pitchFamily="2" charset="0"/>
                          <a:cs typeface="Hind" panose="020B0604020202020204" charset="0"/>
                        </a:rPr>
                        <a:t>IC Sestini (IT) CSSanta Clara (PT), AE Miguel Torga (PT), EuroEd (RO),</a:t>
                      </a:r>
                      <a:r>
                        <a:rPr lang="it-IT" sz="1100" b="1" baseline="0" dirty="0">
                          <a:solidFill>
                            <a:srgbClr val="00B050"/>
                          </a:solidFill>
                          <a:latin typeface="Nunito" pitchFamily="2" charset="0"/>
                          <a:cs typeface="Hind" panose="020B0604020202020204" charset="0"/>
                        </a:rPr>
                        <a:t> ULS (IE), IPB (PT)</a:t>
                      </a:r>
                    </a:p>
                    <a:p>
                      <a:r>
                        <a:rPr lang="en-US" sz="1100" baseline="0" dirty="0">
                          <a:latin typeface="Nunito" pitchFamily="2" charset="0"/>
                        </a:rPr>
                        <a:t>Sending of the document related to the organized Events with 40 participants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mn-cs"/>
                          <a:sym typeface="Arial"/>
                        </a:rPr>
                        <a:t>15 November 2025</a:t>
                      </a:r>
                    </a:p>
                  </a:txBody>
                  <a:tcPr/>
                </a:tc>
                <a:tc>
                  <a:txBody>
                    <a:bodyPr/>
                    <a:lstStyle/>
                    <a:p>
                      <a:endParaRPr lang="it-IT" dirty="0">
                        <a:latin typeface="Nunito" pitchFamily="2" charset="0"/>
                      </a:endParaRPr>
                    </a:p>
                  </a:txBody>
                  <a:tcPr/>
                </a:tc>
                <a:extLst>
                  <a:ext uri="{0D108BD9-81ED-4DB2-BD59-A6C34878D82A}">
                    <a16:rowId xmlns="" xmlns:a16="http://schemas.microsoft.com/office/drawing/2014/main" val="10001"/>
                  </a:ext>
                </a:extLst>
              </a:tr>
              <a:tr h="370840">
                <a:tc>
                  <a:txBody>
                    <a:bodyPr/>
                    <a:lstStyle/>
                    <a:p>
                      <a:r>
                        <a:rPr lang="it-IT" sz="1100" b="1" i="0" u="none" strike="noStrike" cap="none" dirty="0">
                          <a:solidFill>
                            <a:srgbClr val="00B050"/>
                          </a:solidFill>
                          <a:latin typeface="Nunito" pitchFamily="2" charset="0"/>
                          <a:ea typeface="+mn-ea"/>
                          <a:cs typeface="Hind" panose="020B0604020202020204" charset="0"/>
                          <a:sym typeface="Arial"/>
                        </a:rPr>
                        <a:t>All Partners</a:t>
                      </a:r>
                    </a:p>
                    <a:p>
                      <a:r>
                        <a:rPr lang="en-US" sz="1100" baseline="0" dirty="0">
                          <a:latin typeface="Nunito" pitchFamily="2" charset="0"/>
                        </a:rPr>
                        <a:t>Sending of the Sustainability Report</a:t>
                      </a:r>
                    </a:p>
                    <a:p>
                      <a:r>
                        <a:rPr lang="en-US" sz="1100" baseline="0" dirty="0">
                          <a:latin typeface="Nunito" pitchFamily="2" charset="0"/>
                        </a:rPr>
                        <a:t>Sending of the Best Practice Dissemination Report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mn-cs"/>
                          <a:sym typeface="Arial"/>
                        </a:rPr>
                        <a:t>15 November 2025</a:t>
                      </a:r>
                    </a:p>
                  </a:txBody>
                  <a:tcPr/>
                </a:tc>
                <a:tc>
                  <a:txBody>
                    <a:bodyPr/>
                    <a:lstStyle/>
                    <a:p>
                      <a:endParaRPr lang="it-IT" dirty="0">
                        <a:latin typeface="Nunito" pitchFamily="2" charset="0"/>
                      </a:endParaRPr>
                    </a:p>
                  </a:txBody>
                  <a:tcPr/>
                </a:tc>
                <a:extLst>
                  <a:ext uri="{0D108BD9-81ED-4DB2-BD59-A6C34878D82A}">
                    <a16:rowId xmlns="" xmlns:a16="http://schemas.microsoft.com/office/drawing/2014/main" val="10002"/>
                  </a:ext>
                </a:extLst>
              </a:tr>
              <a:tr h="370840">
                <a:tc>
                  <a:txBody>
                    <a:bodyPr/>
                    <a:lstStyle/>
                    <a:p>
                      <a:pPr marR="0" algn="l" rtl="0">
                        <a:lnSpc>
                          <a:spcPct val="100000"/>
                        </a:lnSpc>
                        <a:spcBef>
                          <a:spcPts val="0"/>
                        </a:spcBef>
                        <a:spcAft>
                          <a:spcPts val="0"/>
                        </a:spcAft>
                        <a:buClr>
                          <a:srgbClr val="000000"/>
                        </a:buClr>
                        <a:buFont typeface="Arial"/>
                      </a:pPr>
                      <a:r>
                        <a:rPr lang="it-IT" sz="1100" b="1" i="0" u="none" strike="noStrike" cap="none" dirty="0">
                          <a:solidFill>
                            <a:srgbClr val="00B050"/>
                          </a:solidFill>
                          <a:latin typeface="Nunito" pitchFamily="2" charset="0"/>
                          <a:ea typeface="+mn-ea"/>
                          <a:cs typeface="Hind" panose="020B0604020202020204" charset="0"/>
                          <a:sym typeface="Arial"/>
                        </a:rPr>
                        <a:t>Pixel (IT)</a:t>
                      </a:r>
                    </a:p>
                    <a:p>
                      <a:r>
                        <a:rPr lang="en-US" sz="1100" baseline="0" dirty="0">
                          <a:latin typeface="Nunito" pitchFamily="2" charset="0"/>
                        </a:rPr>
                        <a:t>Production of the transnational Valorization report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cap="none" baseline="0" dirty="0">
                          <a:solidFill>
                            <a:schemeClr val="tx1"/>
                          </a:solidFill>
                          <a:latin typeface="Nunito" pitchFamily="2" charset="0"/>
                          <a:ea typeface="+mn-ea"/>
                          <a:cs typeface="+mn-cs"/>
                          <a:sym typeface="Arial"/>
                        </a:rPr>
                        <a:t>30 November 2025</a:t>
                      </a:r>
                    </a:p>
                  </a:txBody>
                  <a:tcPr/>
                </a:tc>
                <a:tc>
                  <a:txBody>
                    <a:bodyPr/>
                    <a:lstStyle/>
                    <a:p>
                      <a:endParaRPr lang="it-IT" dirty="0">
                        <a:latin typeface="Nunito" pitchFamily="2" charset="0"/>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9372222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38"/>
        <p:cNvGrpSpPr/>
        <p:nvPr/>
      </p:nvGrpSpPr>
      <p:grpSpPr>
        <a:xfrm>
          <a:off x="0" y="0"/>
          <a:ext cx="0" cy="0"/>
          <a:chOff x="0" y="0"/>
          <a:chExt cx="0" cy="0"/>
        </a:xfrm>
      </p:grpSpPr>
      <p:sp>
        <p:nvSpPr>
          <p:cNvPr id="1039" name="Google Shape;1039;p3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63</a:t>
            </a:fld>
            <a:endParaRPr/>
          </a:p>
        </p:txBody>
      </p:sp>
      <p:sp>
        <p:nvSpPr>
          <p:cNvPr id="1040" name="Google Shape;1040;p37"/>
          <p:cNvSpPr txBox="1">
            <a:spLocks noGrp="1"/>
          </p:cNvSpPr>
          <p:nvPr>
            <p:ph type="ctrTitle" idx="4294967295"/>
          </p:nvPr>
        </p:nvSpPr>
        <p:spPr>
          <a:xfrm>
            <a:off x="1277675" y="1215400"/>
            <a:ext cx="6593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dirty="0"/>
              <a:t>Thanks!</a:t>
            </a:r>
            <a:endParaRPr sz="9600" dirty="0"/>
          </a:p>
        </p:txBody>
      </p:sp>
      <p:sp>
        <p:nvSpPr>
          <p:cNvPr id="1041" name="Google Shape;1041;p37"/>
          <p:cNvSpPr txBox="1">
            <a:spLocks noGrp="1"/>
          </p:cNvSpPr>
          <p:nvPr>
            <p:ph type="subTitle" idx="4294967295"/>
          </p:nvPr>
        </p:nvSpPr>
        <p:spPr>
          <a:xfrm>
            <a:off x="1277675" y="3207113"/>
            <a:ext cx="6593700" cy="876805"/>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4800" dirty="0">
                <a:solidFill>
                  <a:srgbClr val="00B050"/>
                </a:solidFill>
                <a:latin typeface="Mali"/>
                <a:ea typeface="Mali"/>
                <a:cs typeface="Mali"/>
              </a:rPr>
              <a:t>Any questions?</a:t>
            </a:r>
            <a:endParaRPr sz="4800" dirty="0">
              <a:solidFill>
                <a:srgbClr val="00B050"/>
              </a:solidFill>
              <a:latin typeface="Mali"/>
              <a:ea typeface="Mali"/>
              <a:cs typeface="Mal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9" name="Google Shape;1148;p43"/>
          <p:cNvGraphicFramePr/>
          <p:nvPr>
            <p:extLst>
              <p:ext uri="{D42A27DB-BD31-4B8C-83A1-F6EECF244321}">
                <p14:modId xmlns:p14="http://schemas.microsoft.com/office/powerpoint/2010/main" val="4212809232"/>
              </p:ext>
            </p:extLst>
          </p:nvPr>
        </p:nvGraphicFramePr>
        <p:xfrm>
          <a:off x="323528" y="1347614"/>
          <a:ext cx="8541067" cy="2273580"/>
        </p:xfrm>
        <a:graphic>
          <a:graphicData uri="http://schemas.openxmlformats.org/drawingml/2006/table">
            <a:tbl>
              <a:tblPr>
                <a:noFill/>
                <a:tableStyleId>{11B854F4-DAD3-4796-B587-69EDEEDD8DB9}</a:tableStyleId>
              </a:tblPr>
              <a:tblGrid>
                <a:gridCol w="1197067">
                  <a:extLst>
                    <a:ext uri="{9D8B030D-6E8A-4147-A177-3AD203B41FA5}">
                      <a16:colId xmlns="" xmlns:a16="http://schemas.microsoft.com/office/drawing/2014/main" val="20000"/>
                    </a:ext>
                  </a:extLst>
                </a:gridCol>
                <a:gridCol w="432000">
                  <a:extLst>
                    <a:ext uri="{9D8B030D-6E8A-4147-A177-3AD203B41FA5}">
                      <a16:colId xmlns="" xmlns:a16="http://schemas.microsoft.com/office/drawing/2014/main" val="20001"/>
                    </a:ext>
                  </a:extLst>
                </a:gridCol>
                <a:gridCol w="360000">
                  <a:extLst>
                    <a:ext uri="{9D8B030D-6E8A-4147-A177-3AD203B41FA5}">
                      <a16:colId xmlns="" xmlns:a16="http://schemas.microsoft.com/office/drawing/2014/main" val="20002"/>
                    </a:ext>
                  </a:extLst>
                </a:gridCol>
                <a:gridCol w="360000">
                  <a:extLst>
                    <a:ext uri="{9D8B030D-6E8A-4147-A177-3AD203B41FA5}">
                      <a16:colId xmlns="" xmlns:a16="http://schemas.microsoft.com/office/drawing/2014/main" val="20003"/>
                    </a:ext>
                  </a:extLst>
                </a:gridCol>
                <a:gridCol w="360000">
                  <a:extLst>
                    <a:ext uri="{9D8B030D-6E8A-4147-A177-3AD203B41FA5}">
                      <a16:colId xmlns="" xmlns:a16="http://schemas.microsoft.com/office/drawing/2014/main" val="20004"/>
                    </a:ext>
                  </a:extLst>
                </a:gridCol>
                <a:gridCol w="360000">
                  <a:extLst>
                    <a:ext uri="{9D8B030D-6E8A-4147-A177-3AD203B41FA5}">
                      <a16:colId xmlns="" xmlns:a16="http://schemas.microsoft.com/office/drawing/2014/main" val="20005"/>
                    </a:ext>
                  </a:extLst>
                </a:gridCol>
                <a:gridCol w="432000">
                  <a:extLst>
                    <a:ext uri="{9D8B030D-6E8A-4147-A177-3AD203B41FA5}">
                      <a16:colId xmlns="" xmlns:a16="http://schemas.microsoft.com/office/drawing/2014/main" val="20006"/>
                    </a:ext>
                  </a:extLst>
                </a:gridCol>
                <a:gridCol w="468000">
                  <a:extLst>
                    <a:ext uri="{9D8B030D-6E8A-4147-A177-3AD203B41FA5}">
                      <a16:colId xmlns="" xmlns:a16="http://schemas.microsoft.com/office/drawing/2014/main" val="20007"/>
                    </a:ext>
                  </a:extLst>
                </a:gridCol>
                <a:gridCol w="360000">
                  <a:extLst>
                    <a:ext uri="{9D8B030D-6E8A-4147-A177-3AD203B41FA5}">
                      <a16:colId xmlns="" xmlns:a16="http://schemas.microsoft.com/office/drawing/2014/main" val="20008"/>
                    </a:ext>
                  </a:extLst>
                </a:gridCol>
                <a:gridCol w="360000">
                  <a:extLst>
                    <a:ext uri="{9D8B030D-6E8A-4147-A177-3AD203B41FA5}">
                      <a16:colId xmlns="" xmlns:a16="http://schemas.microsoft.com/office/drawing/2014/main" val="20009"/>
                    </a:ext>
                  </a:extLst>
                </a:gridCol>
                <a:gridCol w="360000">
                  <a:extLst>
                    <a:ext uri="{9D8B030D-6E8A-4147-A177-3AD203B41FA5}">
                      <a16:colId xmlns="" xmlns:a16="http://schemas.microsoft.com/office/drawing/2014/main" val="20010"/>
                    </a:ext>
                  </a:extLst>
                </a:gridCol>
                <a:gridCol w="360000">
                  <a:extLst>
                    <a:ext uri="{9D8B030D-6E8A-4147-A177-3AD203B41FA5}">
                      <a16:colId xmlns="" xmlns:a16="http://schemas.microsoft.com/office/drawing/2014/main" val="20011"/>
                    </a:ext>
                  </a:extLst>
                </a:gridCol>
                <a:gridCol w="432000">
                  <a:extLst>
                    <a:ext uri="{9D8B030D-6E8A-4147-A177-3AD203B41FA5}">
                      <a16:colId xmlns="" xmlns:a16="http://schemas.microsoft.com/office/drawing/2014/main" val="20012"/>
                    </a:ext>
                  </a:extLst>
                </a:gridCol>
                <a:gridCol w="468000">
                  <a:extLst>
                    <a:ext uri="{9D8B030D-6E8A-4147-A177-3AD203B41FA5}">
                      <a16:colId xmlns="" xmlns:a16="http://schemas.microsoft.com/office/drawing/2014/main" val="20013"/>
                    </a:ext>
                  </a:extLst>
                </a:gridCol>
                <a:gridCol w="360000">
                  <a:extLst>
                    <a:ext uri="{9D8B030D-6E8A-4147-A177-3AD203B41FA5}">
                      <a16:colId xmlns="" xmlns:a16="http://schemas.microsoft.com/office/drawing/2014/main" val="20014"/>
                    </a:ext>
                  </a:extLst>
                </a:gridCol>
                <a:gridCol w="360000">
                  <a:extLst>
                    <a:ext uri="{9D8B030D-6E8A-4147-A177-3AD203B41FA5}">
                      <a16:colId xmlns="" xmlns:a16="http://schemas.microsoft.com/office/drawing/2014/main" val="20015"/>
                    </a:ext>
                  </a:extLst>
                </a:gridCol>
                <a:gridCol w="360000">
                  <a:extLst>
                    <a:ext uri="{9D8B030D-6E8A-4147-A177-3AD203B41FA5}">
                      <a16:colId xmlns="" xmlns:a16="http://schemas.microsoft.com/office/drawing/2014/main" val="20016"/>
                    </a:ext>
                  </a:extLst>
                </a:gridCol>
                <a:gridCol w="360000">
                  <a:extLst>
                    <a:ext uri="{9D8B030D-6E8A-4147-A177-3AD203B41FA5}">
                      <a16:colId xmlns="" xmlns:a16="http://schemas.microsoft.com/office/drawing/2014/main" val="20017"/>
                    </a:ext>
                  </a:extLst>
                </a:gridCol>
                <a:gridCol w="432000">
                  <a:extLst>
                    <a:ext uri="{9D8B030D-6E8A-4147-A177-3AD203B41FA5}">
                      <a16:colId xmlns="" xmlns:a16="http://schemas.microsoft.com/office/drawing/2014/main" val="20018"/>
                    </a:ext>
                  </a:extLst>
                </a:gridCol>
                <a:gridCol w="360000">
                  <a:extLst>
                    <a:ext uri="{9D8B030D-6E8A-4147-A177-3AD203B41FA5}">
                      <a16:colId xmlns="" xmlns:a16="http://schemas.microsoft.com/office/drawing/2014/main" val="20019"/>
                    </a:ext>
                  </a:extLst>
                </a:gridCol>
              </a:tblGrid>
              <a:tr h="319775">
                <a:tc>
                  <a:txBody>
                    <a:bodyPr/>
                    <a:lstStyle/>
                    <a:p>
                      <a:pPr marL="0" lvl="0" indent="0" algn="l" rtl="0">
                        <a:spcBef>
                          <a:spcPts val="0"/>
                        </a:spcBef>
                        <a:spcAft>
                          <a:spcPts val="0"/>
                        </a:spcAft>
                        <a:buNone/>
                      </a:pP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b="1" dirty="0">
                          <a:solidFill>
                            <a:schemeClr val="dk1"/>
                          </a:solidFill>
                          <a:latin typeface="Nunito"/>
                          <a:ea typeface="Nunito"/>
                          <a:cs typeface="Nunito"/>
                          <a:sym typeface="Nunito"/>
                        </a:rPr>
                        <a:t>2022</a:t>
                      </a:r>
                      <a:endParaRPr sz="800" b="1"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21355A">
                        <a:alpha val="15639"/>
                      </a:srgbClr>
                    </a:solidFill>
                  </a:tcPr>
                </a:tc>
                <a:tc gridSpan="6">
                  <a:txBody>
                    <a:bodyPr/>
                    <a:lstStyle/>
                    <a:p>
                      <a:pPr algn="ctr"/>
                      <a:r>
                        <a:rPr lang="it-IT" sz="800" b="1" i="0" u="none" strike="noStrike" cap="none" dirty="0">
                          <a:solidFill>
                            <a:schemeClr val="dk1"/>
                          </a:solidFill>
                          <a:latin typeface="Nunito"/>
                          <a:ea typeface="Nunito"/>
                          <a:cs typeface="Nunito"/>
                          <a:sym typeface="Arial"/>
                        </a:rPr>
                        <a:t>2023</a:t>
                      </a: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21355A">
                        <a:alpha val="15639"/>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it-IT" sz="800" b="1" i="0" u="none" strike="noStrike" cap="none" dirty="0">
                          <a:solidFill>
                            <a:schemeClr val="dk1"/>
                          </a:solidFill>
                          <a:latin typeface="Nunito"/>
                          <a:ea typeface="Nunito"/>
                          <a:cs typeface="Nunito"/>
                          <a:sym typeface="Arial"/>
                        </a:rPr>
                        <a:t>2024</a:t>
                      </a: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21355A">
                        <a:alpha val="15639"/>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it-IT" sz="800" b="1" i="0" u="none" strike="noStrike" cap="none" dirty="0">
                          <a:solidFill>
                            <a:schemeClr val="dk1"/>
                          </a:solidFill>
                          <a:latin typeface="Nunito"/>
                          <a:ea typeface="Nunito"/>
                          <a:cs typeface="Nunito"/>
                          <a:sym typeface="Arial"/>
                        </a:rPr>
                        <a:t>2025</a:t>
                      </a: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95000"/>
                        </a:schemeClr>
                      </a:solidFill>
                      <a:prstDash val="solid"/>
                      <a:round/>
                      <a:headEnd type="none" w="med" len="med"/>
                      <a:tailEnd type="none" w="med" len="med"/>
                    </a:lnB>
                    <a:solidFill>
                      <a:srgbClr val="21355A">
                        <a:alpha val="15639"/>
                      </a:srgbClr>
                    </a:solidFill>
                  </a:tcPr>
                </a:tc>
                <a:tc hMerge="1">
                  <a:txBody>
                    <a:bodyPr/>
                    <a:lstStyle/>
                    <a:p>
                      <a:pPr algn="ct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solidFill>
                      <a:srgbClr val="21355A"/>
                    </a:solidFill>
                  </a:tcPr>
                </a:tc>
                <a:tc hMerge="1">
                  <a:txBody>
                    <a:bodyPr/>
                    <a:lstStyle/>
                    <a:p>
                      <a:endParaRPr lang="en-US"/>
                    </a:p>
                  </a:txBody>
                  <a:tcP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tcPr>
                </a:tc>
                <a:tc hMerge="1">
                  <a:txBody>
                    <a:bodyPr/>
                    <a:lstStyle/>
                    <a:p>
                      <a:endParaRPr lang="en-US"/>
                    </a:p>
                  </a:txBody>
                  <a:tcP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tcPr>
                </a:tc>
                <a:tc hMerge="1">
                  <a:txBody>
                    <a:bodyPr/>
                    <a:lstStyle/>
                    <a:p>
                      <a:endParaRPr lang="en-US"/>
                    </a:p>
                  </a:txBody>
                  <a:tcPr>
                    <a:lnL w="9525" cap="flat" cmpd="sng" algn="ctr">
                      <a:solidFill>
                        <a:srgbClr val="FFFFFF"/>
                      </a:solidFill>
                      <a:prstDash val="solid"/>
                      <a:round/>
                      <a:headEnd type="none" w="sm" len="sm"/>
                      <a:tailEnd type="none" w="sm" len="sm"/>
                    </a:lnL>
                  </a:tcPr>
                </a:tc>
                <a:tc hMerge="1">
                  <a:txBody>
                    <a:bodyPr/>
                    <a:lstStyle/>
                    <a:p>
                      <a:pPr algn="ctr"/>
                      <a:endParaRPr lang="en-US" sz="800" b="1" i="0" u="none" strike="noStrike" cap="none" dirty="0">
                        <a:solidFill>
                          <a:schemeClr val="dk1"/>
                        </a:solidFill>
                        <a:latin typeface="Nunito"/>
                        <a:ea typeface="Nunito"/>
                        <a:cs typeface="Nunito"/>
                        <a:sym typeface="Arial"/>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95000"/>
                        </a:schemeClr>
                      </a:solidFill>
                      <a:prstDash val="solid"/>
                      <a:round/>
                      <a:headEnd type="none" w="med" len="med"/>
                      <a:tailEnd type="none" w="med" len="med"/>
                    </a:lnB>
                    <a:solidFill>
                      <a:srgbClr val="21355A">
                        <a:alpha val="15639"/>
                      </a:srgbClr>
                    </a:solidFill>
                  </a:tcPr>
                </a:tc>
                <a:extLst>
                  <a:ext uri="{0D108BD9-81ED-4DB2-BD59-A6C34878D82A}">
                    <a16:rowId xmlns="" xmlns:a16="http://schemas.microsoft.com/office/drawing/2014/main" val="10000"/>
                  </a:ext>
                </a:extLst>
              </a:tr>
              <a:tr h="324000">
                <a:tc>
                  <a:txBody>
                    <a:bodyPr/>
                    <a:lstStyle/>
                    <a:p>
                      <a:pPr marL="0" lvl="0" indent="0" algn="l" rtl="0">
                        <a:spcBef>
                          <a:spcPts val="0"/>
                        </a:spcBef>
                        <a:spcAft>
                          <a:spcPts val="0"/>
                        </a:spcAft>
                        <a:buNone/>
                      </a:pP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3-4</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5-6</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7-8</a:t>
                      </a:r>
                      <a:endParaRPr sz="800" dirty="0">
                        <a:solidFill>
                          <a:schemeClr val="dk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9-10</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11-12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3-4</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5-6</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7-8</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9-10</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11-12</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lvl="0" indent="0" algn="ctr" rtl="0">
                        <a:spcBef>
                          <a:spcPts val="0"/>
                        </a:spcBef>
                        <a:spcAft>
                          <a:spcPts val="0"/>
                        </a:spcAft>
                        <a:buNone/>
                      </a:pPr>
                      <a:r>
                        <a:rPr lang="en" sz="800" dirty="0">
                          <a:solidFill>
                            <a:schemeClr val="dk1"/>
                          </a:solidFill>
                          <a:latin typeface="Nunito"/>
                          <a:ea typeface="Nunito"/>
                          <a:cs typeface="Nunito"/>
                          <a:sym typeface="Nunito"/>
                        </a:rPr>
                        <a:t>1-2</a:t>
                      </a:r>
                      <a:endParaRPr sz="800" dirty="0">
                        <a:solidFill>
                          <a:schemeClr val="dk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en" sz="800" b="0" i="0" u="none" strike="noStrike" cap="none" dirty="0">
                          <a:solidFill>
                            <a:schemeClr val="dk1"/>
                          </a:solidFill>
                          <a:latin typeface="Nunito"/>
                          <a:ea typeface="Nunito"/>
                          <a:cs typeface="Nunito"/>
                          <a:sym typeface="Nunito"/>
                        </a:rPr>
                        <a:t>3-4</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en" sz="800" b="0" i="0" u="none" strike="noStrike" cap="none" dirty="0">
                          <a:solidFill>
                            <a:schemeClr val="dk1"/>
                          </a:solidFill>
                          <a:latin typeface="Nunito"/>
                          <a:ea typeface="Nunito"/>
                          <a:cs typeface="Nunito"/>
                          <a:sym typeface="Nunito"/>
                        </a:rPr>
                        <a:t>5-6</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en" sz="800" b="0" i="0" u="none" strike="noStrike" cap="none" dirty="0">
                          <a:solidFill>
                            <a:schemeClr val="dk1"/>
                          </a:solidFill>
                          <a:latin typeface="Nunito"/>
                          <a:ea typeface="Nunito"/>
                          <a:cs typeface="Nunito"/>
                          <a:sym typeface="Nunito"/>
                        </a:rPr>
                        <a:t>7-8</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en" sz="800" b="0" i="0" u="none" strike="noStrike" cap="none" dirty="0">
                          <a:solidFill>
                            <a:schemeClr val="dk1"/>
                          </a:solidFill>
                          <a:latin typeface="Nunito"/>
                          <a:ea typeface="Nunito"/>
                          <a:cs typeface="Nunito"/>
                          <a:sym typeface="Nunito"/>
                        </a:rPr>
                        <a:t>9-10</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tc>
                  <a:txBody>
                    <a:bodyPr/>
                    <a:lstStyle/>
                    <a:p>
                      <a:pPr marL="0" marR="0" lvl="0" indent="0" algn="ctr" rtl="0">
                        <a:lnSpc>
                          <a:spcPct val="100000"/>
                        </a:lnSpc>
                        <a:spcBef>
                          <a:spcPts val="0"/>
                        </a:spcBef>
                        <a:spcAft>
                          <a:spcPts val="0"/>
                        </a:spcAft>
                        <a:buClr>
                          <a:srgbClr val="000000"/>
                        </a:buClr>
                        <a:buFont typeface="Arial"/>
                        <a:buNone/>
                      </a:pPr>
                      <a:r>
                        <a:rPr lang="it-IT" sz="800" b="0" i="0" u="none" strike="noStrike" cap="none" dirty="0">
                          <a:solidFill>
                            <a:schemeClr val="dk1"/>
                          </a:solidFill>
                          <a:latin typeface="Nunito"/>
                          <a:ea typeface="Nunito"/>
                          <a:cs typeface="Nunito"/>
                          <a:sym typeface="Nunito"/>
                        </a:rPr>
                        <a:t>11</a:t>
                      </a:r>
                      <a:endParaRPr sz="800" b="0" i="0" u="none" strike="noStrike" cap="none" dirty="0">
                        <a:solidFill>
                          <a:schemeClr val="dk1"/>
                        </a:solidFill>
                        <a:latin typeface="Nunito"/>
                        <a:ea typeface="Nunito"/>
                        <a:cs typeface="Nunito"/>
                        <a:sym typeface="Nunito"/>
                      </a:endParaRPr>
                    </a:p>
                  </a:txBody>
                  <a:tcPr marL="91425" marR="91425" marT="45700" marB="45700" anchor="ctr">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1355A">
                        <a:alpha val="15639"/>
                      </a:srgbClr>
                    </a:solidFill>
                  </a:tcPr>
                </a:tc>
                <a:extLst>
                  <a:ext uri="{0D108BD9-81ED-4DB2-BD59-A6C34878D82A}">
                    <a16:rowId xmlns="" xmlns:a16="http://schemas.microsoft.com/office/drawing/2014/main" val="10001"/>
                  </a:ext>
                </a:extLst>
              </a:tr>
              <a:tr h="319775">
                <a:tc>
                  <a:txBody>
                    <a:bodyPr/>
                    <a:lstStyle/>
                    <a:p>
                      <a:pPr marL="0" lvl="0" indent="0" algn="r" rtl="0">
                        <a:spcBef>
                          <a:spcPts val="0"/>
                        </a:spcBef>
                        <a:spcAft>
                          <a:spcPts val="0"/>
                        </a:spcAft>
                        <a:buNone/>
                      </a:pPr>
                      <a:r>
                        <a:rPr lang="en-US" sz="800" dirty="0">
                          <a:solidFill>
                            <a:schemeClr val="dk1"/>
                          </a:solidFill>
                          <a:latin typeface="Nunito"/>
                          <a:ea typeface="Nunito"/>
                          <a:cs typeface="Nunito"/>
                          <a:sym typeface="Nunito"/>
                        </a:rPr>
                        <a:t>WP1 - Management</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lang="en-US"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9525" cap="flat" cmpd="sng" algn="ctr">
                      <a:solidFill>
                        <a:srgbClr val="FFFFFF"/>
                      </a:solidFill>
                      <a:prstDash val="solid"/>
                      <a:round/>
                      <a:headEnd type="none" w="sm" len="sm"/>
                      <a:tailEnd type="none" w="sm" len="sm"/>
                    </a:lnB>
                    <a:solidFill>
                      <a:srgbClr val="00B0F0"/>
                    </a:solidFill>
                  </a:tcPr>
                </a:tc>
                <a:extLst>
                  <a:ext uri="{0D108BD9-81ED-4DB2-BD59-A6C34878D82A}">
                    <a16:rowId xmlns="" xmlns:a16="http://schemas.microsoft.com/office/drawing/2014/main" val="10002"/>
                  </a:ext>
                </a:extLst>
              </a:tr>
              <a:tr h="319775">
                <a:tc>
                  <a:txBody>
                    <a:bodyPr/>
                    <a:lstStyle/>
                    <a:p>
                      <a:pPr marL="0" lvl="0" indent="0" algn="r" rtl="0">
                        <a:spcBef>
                          <a:spcPts val="0"/>
                        </a:spcBef>
                        <a:spcAft>
                          <a:spcPts val="0"/>
                        </a:spcAft>
                        <a:buClr>
                          <a:schemeClr val="dk1"/>
                        </a:buClr>
                        <a:buSzPts val="1100"/>
                        <a:buFont typeface="Arial"/>
                        <a:buNone/>
                      </a:pPr>
                      <a:r>
                        <a:rPr lang="en-US" sz="800" dirty="0">
                          <a:solidFill>
                            <a:schemeClr val="dk1"/>
                          </a:solidFill>
                          <a:latin typeface="Nunito"/>
                          <a:ea typeface="Nunito"/>
                          <a:cs typeface="Nunito"/>
                          <a:sym typeface="Nunito"/>
                        </a:rPr>
                        <a:t>WP2 - Handbook</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21355A">
                        <a:alpha val="15639"/>
                      </a:srgb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2"/>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extLst>
                  <a:ext uri="{0D108BD9-81ED-4DB2-BD59-A6C34878D82A}">
                    <a16:rowId xmlns="" xmlns:a16="http://schemas.microsoft.com/office/drawing/2014/main" val="10003"/>
                  </a:ext>
                </a:extLst>
              </a:tr>
              <a:tr h="319775">
                <a:tc>
                  <a:txBody>
                    <a:bodyPr/>
                    <a:lstStyle/>
                    <a:p>
                      <a:pPr marL="0" lvl="0" indent="0" algn="r" rtl="0">
                        <a:spcBef>
                          <a:spcPts val="0"/>
                        </a:spcBef>
                        <a:spcAft>
                          <a:spcPts val="0"/>
                        </a:spcAft>
                        <a:buClr>
                          <a:schemeClr val="dk1"/>
                        </a:buClr>
                        <a:buSzPts val="1100"/>
                        <a:buFont typeface="Arial"/>
                        <a:buNone/>
                      </a:pPr>
                      <a:r>
                        <a:rPr lang="en-US" sz="800" dirty="0">
                          <a:solidFill>
                            <a:schemeClr val="dk1"/>
                          </a:solidFill>
                          <a:latin typeface="Nunito"/>
                          <a:ea typeface="Nunito"/>
                          <a:cs typeface="Nunito"/>
                          <a:sym typeface="Nunito"/>
                        </a:rPr>
                        <a:t>WP3 - Online Training Package</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extLst>
                  <a:ext uri="{0D108BD9-81ED-4DB2-BD59-A6C34878D82A}">
                    <a16:rowId xmlns="" xmlns:a16="http://schemas.microsoft.com/office/drawing/2014/main" val="10004"/>
                  </a:ext>
                </a:extLst>
              </a:tr>
              <a:tr h="319775">
                <a:tc>
                  <a:txBody>
                    <a:bodyPr/>
                    <a:lstStyle/>
                    <a:p>
                      <a:pPr marL="0" lvl="0" indent="0" algn="r" rtl="0">
                        <a:spcBef>
                          <a:spcPts val="0"/>
                        </a:spcBef>
                        <a:spcAft>
                          <a:spcPts val="0"/>
                        </a:spcAft>
                        <a:buClr>
                          <a:schemeClr val="dk1"/>
                        </a:buClr>
                        <a:buSzPts val="1100"/>
                        <a:buFont typeface="Arial"/>
                        <a:buNone/>
                      </a:pPr>
                      <a:r>
                        <a:rPr lang="sv-SE" sz="800" dirty="0">
                          <a:solidFill>
                            <a:schemeClr val="dk1"/>
                          </a:solidFill>
                          <a:latin typeface="Nunito"/>
                          <a:ea typeface="Nunito"/>
                          <a:cs typeface="Nunito"/>
                          <a:sym typeface="Nunito"/>
                        </a:rPr>
                        <a:t>WP4 - Digital Portfolio Management System</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21355A">
                        <a:alpha val="15639"/>
                      </a:srgbClr>
                    </a:solid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no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extLst>
                  <a:ext uri="{0D108BD9-81ED-4DB2-BD59-A6C34878D82A}">
                    <a16:rowId xmlns="" xmlns:a16="http://schemas.microsoft.com/office/drawing/2014/main" val="10005"/>
                  </a:ext>
                </a:extLst>
              </a:tr>
              <a:tr h="319775">
                <a:tc>
                  <a:txBody>
                    <a:bodyPr/>
                    <a:lstStyle/>
                    <a:p>
                      <a:pPr marL="0" lvl="0" indent="0" algn="r" rtl="0">
                        <a:spcBef>
                          <a:spcPts val="0"/>
                        </a:spcBef>
                        <a:spcAft>
                          <a:spcPts val="0"/>
                        </a:spcAft>
                        <a:buClr>
                          <a:schemeClr val="dk1"/>
                        </a:buClr>
                        <a:buSzPts val="1100"/>
                        <a:buFont typeface="Arial"/>
                        <a:buNone/>
                      </a:pPr>
                      <a:r>
                        <a:rPr lang="en-US" sz="800" dirty="0">
                          <a:solidFill>
                            <a:schemeClr val="dk1"/>
                          </a:solidFill>
                          <a:latin typeface="Nunito"/>
                          <a:ea typeface="Nunito"/>
                          <a:cs typeface="Nunito"/>
                          <a:sym typeface="Nunito"/>
                        </a:rPr>
                        <a:t>WP5 - Valorization</a:t>
                      </a:r>
                      <a:endParaRPr sz="800" dirty="0">
                        <a:solidFill>
                          <a:schemeClr val="dk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l"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endParaRPr lang="en-US" dirty="0"/>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lvl="0" indent="0" algn="ctr" rtl="0">
                        <a:spcBef>
                          <a:spcPts val="0"/>
                        </a:spcBef>
                        <a:spcAft>
                          <a:spcPts val="0"/>
                        </a:spcAft>
                        <a:buNone/>
                      </a:pPr>
                      <a:endParaRPr sz="800" dirty="0">
                        <a:solidFill>
                          <a:schemeClr val="lt1"/>
                        </a:solidFill>
                        <a:latin typeface="Nunito"/>
                        <a:ea typeface="Nunito"/>
                        <a:cs typeface="Nunito"/>
                        <a:sym typeface="Nuni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extLst>
                  <a:ext uri="{0D108BD9-81ED-4DB2-BD59-A6C34878D82A}">
                    <a16:rowId xmlns="" xmlns:a16="http://schemas.microsoft.com/office/drawing/2014/main" val="10006"/>
                  </a:ext>
                </a:extLst>
              </a:tr>
            </a:tbl>
          </a:graphicData>
        </a:graphic>
      </p:graphicFrame>
      <p:sp>
        <p:nvSpPr>
          <p:cNvPr id="11" name="Google Shape;1146;p43"/>
          <p:cNvSpPr txBox="1">
            <a:spLocks/>
          </p:cNvSpPr>
          <p:nvPr/>
        </p:nvSpPr>
        <p:spPr>
          <a:xfrm>
            <a:off x="829000" y="526700"/>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dk1"/>
                </a:solidFill>
                <a:latin typeface="Mali"/>
                <a:ea typeface="Mali"/>
                <a:cs typeface="Mali"/>
                <a:sym typeface="Mali"/>
              </a:rPr>
              <a:t>Gantt Chart</a:t>
            </a:r>
          </a:p>
        </p:txBody>
      </p:sp>
      <p:sp>
        <p:nvSpPr>
          <p:cNvPr id="12" name="Google Shape;769;p15"/>
          <p:cNvSpPr/>
          <p:nvPr/>
        </p:nvSpPr>
        <p:spPr>
          <a:xfrm rot="10800000">
            <a:off x="699026" y="987574"/>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752800" y="1051910"/>
            <a:ext cx="7485900" cy="1159800"/>
          </a:xfrm>
          <a:prstGeom prst="rect">
            <a:avLst/>
          </a:prstGeom>
        </p:spPr>
        <p:txBody>
          <a:bodyPr spcFirstLastPara="1" wrap="square" lIns="0" tIns="0" rIns="0" bIns="0" anchor="b" anchorCtr="0">
            <a:noAutofit/>
          </a:bodyPr>
          <a:lstStyle/>
          <a:p>
            <a:pPr lvl="0"/>
            <a:r>
              <a:rPr lang="en-US" sz="3600" dirty="0"/>
              <a:t>WP2 - Handbook for Children Documentation and Assessment</a:t>
            </a:r>
            <a:endParaRPr sz="3600" dirty="0"/>
          </a:p>
        </p:txBody>
      </p:sp>
      <p:grpSp>
        <p:nvGrpSpPr>
          <p:cNvPr id="793" name="Google Shape;793;p18"/>
          <p:cNvGrpSpPr/>
          <p:nvPr/>
        </p:nvGrpSpPr>
        <p:grpSpPr>
          <a:xfrm rot="5400000">
            <a:off x="813176" y="792638"/>
            <a:ext cx="792091" cy="1252951"/>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1" name="Google Shape;1146;p43"/>
          <p:cNvSpPr txBox="1">
            <a:spLocks/>
          </p:cNvSpPr>
          <p:nvPr/>
        </p:nvSpPr>
        <p:spPr>
          <a:xfrm>
            <a:off x="829000" y="195486"/>
            <a:ext cx="6902100" cy="4605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dk1"/>
                </a:solidFill>
                <a:latin typeface="Mali"/>
                <a:ea typeface="Mali"/>
                <a:cs typeface="Mali"/>
                <a:sym typeface="Mali"/>
              </a:rPr>
              <a:t>Activities and Results</a:t>
            </a:r>
          </a:p>
        </p:txBody>
      </p:sp>
      <p:sp>
        <p:nvSpPr>
          <p:cNvPr id="12" name="Google Shape;769;p15"/>
          <p:cNvSpPr/>
          <p:nvPr/>
        </p:nvSpPr>
        <p:spPr>
          <a:xfrm rot="10800000">
            <a:off x="699026" y="69954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e 5"/>
          <p:cNvGraphicFramePr>
            <a:graphicFrameLocks noGrp="1"/>
          </p:cNvGraphicFramePr>
          <p:nvPr>
            <p:extLst>
              <p:ext uri="{D42A27DB-BD31-4B8C-83A1-F6EECF244321}">
                <p14:modId xmlns:p14="http://schemas.microsoft.com/office/powerpoint/2010/main" val="1933994244"/>
              </p:ext>
            </p:extLst>
          </p:nvPr>
        </p:nvGraphicFramePr>
        <p:xfrm>
          <a:off x="827584" y="843558"/>
          <a:ext cx="7416824" cy="3570224"/>
        </p:xfrm>
        <a:graphic>
          <a:graphicData uri="http://schemas.openxmlformats.org/drawingml/2006/table">
            <a:tbl>
              <a:tblPr firstRow="1" bandRow="1">
                <a:tableStyleId>{69012ECD-51FC-41F1-AA8D-1B2483CD663E}</a:tableStyleId>
              </a:tblPr>
              <a:tblGrid>
                <a:gridCol w="3528392">
                  <a:extLst>
                    <a:ext uri="{9D8B030D-6E8A-4147-A177-3AD203B41FA5}">
                      <a16:colId xmlns="" xmlns:a16="http://schemas.microsoft.com/office/drawing/2014/main" val="20000"/>
                    </a:ext>
                  </a:extLst>
                </a:gridCol>
                <a:gridCol w="3888432">
                  <a:extLst>
                    <a:ext uri="{9D8B030D-6E8A-4147-A177-3AD203B41FA5}">
                      <a16:colId xmlns="" xmlns:a16="http://schemas.microsoft.com/office/drawing/2014/main" val="20001"/>
                    </a:ext>
                  </a:extLst>
                </a:gridCol>
              </a:tblGrid>
              <a:tr h="216024">
                <a:tc>
                  <a:txBody>
                    <a:bodyPr/>
                    <a:lstStyle/>
                    <a:p>
                      <a:r>
                        <a:rPr lang="it-IT" dirty="0">
                          <a:solidFill>
                            <a:schemeClr val="bg1"/>
                          </a:solidFill>
                          <a:latin typeface="DM Sans" pitchFamily="2" charset="0"/>
                        </a:rPr>
                        <a:t>Activities</a:t>
                      </a:r>
                    </a:p>
                  </a:txBody>
                  <a:tcPr/>
                </a:tc>
                <a:tc>
                  <a:txBody>
                    <a:bodyPr/>
                    <a:lstStyle/>
                    <a:p>
                      <a:r>
                        <a:rPr lang="it-IT" dirty="0">
                          <a:solidFill>
                            <a:schemeClr val="bg1"/>
                          </a:solidFill>
                          <a:latin typeface="DM Sans" pitchFamily="2" charset="0"/>
                        </a:rPr>
                        <a:t>Results</a:t>
                      </a:r>
                    </a:p>
                  </a:txBody>
                  <a:tcPr/>
                </a:tc>
                <a:extLst>
                  <a:ext uri="{0D108BD9-81ED-4DB2-BD59-A6C34878D82A}">
                    <a16:rowId xmlns="" xmlns:a16="http://schemas.microsoft.com/office/drawing/2014/main" val="10000"/>
                  </a:ext>
                </a:extLst>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1 – Planning of the activities</a:t>
                      </a:r>
                    </a:p>
                  </a:txBody>
                  <a:tcPr marL="68580" marR="68580" marT="0" marB="0"/>
                </a:tc>
                <a:tc>
                  <a:txBody>
                    <a:bodyPr/>
                    <a:lstStyle/>
                    <a:p>
                      <a:pPr>
                        <a:lnSpc>
                          <a:spcPct val="115000"/>
                        </a:lnSpc>
                        <a:spcAft>
                          <a:spcPts val="0"/>
                        </a:spcAft>
                      </a:pPr>
                      <a:r>
                        <a:rPr lang="en-US" sz="900" dirty="0">
                          <a:effectLst/>
                          <a:latin typeface="Nunito" pitchFamily="2" charset="0"/>
                          <a:ea typeface="Calibri"/>
                          <a:cs typeface="Times New Roman"/>
                        </a:rPr>
                        <a:t>Availability of:</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Calendar of activities</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Templates and tools</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Questionnaire in English and in national languages</a:t>
                      </a:r>
                      <a:endParaRPr lang="en-US" sz="1100" dirty="0">
                        <a:effectLst/>
                        <a:latin typeface="Nunito" pitchFamily="2" charset="0"/>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2 – Needs analysis</a:t>
                      </a:r>
                    </a:p>
                  </a:txBody>
                  <a:tcPr marL="68580" marR="68580" marT="0" marB="0"/>
                </a:tc>
                <a:tc>
                  <a:txBody>
                    <a:bodyPr/>
                    <a:lstStyle/>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1 participant per partner in the transnational meeting</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Collection of 50 questionnaires per country (100 in Portugal)</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4 national needs analysis reports </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1 transnational needs analysis report</a:t>
                      </a:r>
                    </a:p>
                    <a:p>
                      <a:pPr marL="342900" lvl="0" indent="-342900">
                        <a:lnSpc>
                          <a:spcPct val="115000"/>
                        </a:lnSpc>
                        <a:spcAft>
                          <a:spcPts val="0"/>
                        </a:spcAft>
                        <a:buFont typeface="Symbol"/>
                        <a:buChar char=""/>
                      </a:pPr>
                      <a:r>
                        <a:rPr lang="it-IT" sz="900" dirty="0">
                          <a:effectLst/>
                          <a:latin typeface="Nunito" pitchFamily="2" charset="0"/>
                          <a:ea typeface="Calibri"/>
                          <a:cs typeface="Times New Roman"/>
                        </a:rPr>
                        <a:t>6 dimensions analysed</a:t>
                      </a:r>
                      <a:endParaRPr lang="en-US" sz="1100" dirty="0">
                        <a:effectLst/>
                        <a:latin typeface="Nunito" pitchFamily="2" charset="0"/>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3 – Creation of Handbook syllabus and structure</a:t>
                      </a:r>
                    </a:p>
                  </a:txBody>
                  <a:tcPr marL="68580" marR="68580" marT="0" marB="0"/>
                </a:tc>
                <a:tc>
                  <a:txBody>
                    <a:bodyPr/>
                    <a:lstStyle/>
                    <a:p>
                      <a:pPr>
                        <a:lnSpc>
                          <a:spcPct val="115000"/>
                        </a:lnSpc>
                        <a:spcAft>
                          <a:spcPts val="0"/>
                        </a:spcAft>
                      </a:pPr>
                      <a:r>
                        <a:rPr lang="en-US" sz="900" dirty="0">
                          <a:effectLst/>
                          <a:latin typeface="Nunito" pitchFamily="2" charset="0"/>
                          <a:ea typeface="Calibri"/>
                          <a:cs typeface="Times New Roman"/>
                        </a:rPr>
                        <a:t>Availability of the syllabus of the handbook</a:t>
                      </a:r>
                      <a:endParaRPr lang="en-US" sz="1100" dirty="0">
                        <a:effectLst/>
                        <a:latin typeface="Nunito" pitchFamily="2" charset="0"/>
                        <a:ea typeface="Calibri"/>
                        <a:cs typeface="Times New Roman"/>
                      </a:endParaRPr>
                    </a:p>
                  </a:txBody>
                  <a:tcPr marL="68580" marR="68580" marT="0" marB="0"/>
                </a:tc>
                <a:extLst>
                  <a:ext uri="{0D108BD9-81ED-4DB2-BD59-A6C34878D82A}">
                    <a16:rowId xmlns="" xmlns:a16="http://schemas.microsoft.com/office/drawing/2014/main" val="10003"/>
                  </a:ext>
                </a:extLst>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4 – Creation of Chapters contents</a:t>
                      </a:r>
                    </a:p>
                  </a:txBody>
                  <a:tcPr marL="68580" marR="68580" marT="0" marB="0"/>
                </a:tc>
                <a:tc>
                  <a:txBody>
                    <a:bodyPr/>
                    <a:lstStyle/>
                    <a:p>
                      <a:pPr>
                        <a:lnSpc>
                          <a:spcPct val="115000"/>
                        </a:lnSpc>
                        <a:spcAft>
                          <a:spcPts val="0"/>
                        </a:spcAft>
                      </a:pPr>
                      <a:r>
                        <a:rPr lang="en-US" sz="900" dirty="0">
                          <a:effectLst/>
                          <a:latin typeface="Nunito" pitchFamily="2" charset="0"/>
                          <a:ea typeface="Calibri"/>
                          <a:cs typeface="Times New Roman"/>
                        </a:rPr>
                        <a:t>Production of the draft contents for 5 chapters</a:t>
                      </a:r>
                      <a:endParaRPr lang="en-US" sz="1100" dirty="0">
                        <a:effectLst/>
                        <a:latin typeface="Nunito" pitchFamily="2" charset="0"/>
                        <a:ea typeface="Calibri"/>
                        <a:cs typeface="Times New Roman"/>
                      </a:endParaRPr>
                    </a:p>
                  </a:txBody>
                  <a:tcPr marL="68580" marR="68580" marT="0" marB="0"/>
                </a:tc>
                <a:extLst>
                  <a:ext uri="{0D108BD9-81ED-4DB2-BD59-A6C34878D82A}">
                    <a16:rowId xmlns="" xmlns:a16="http://schemas.microsoft.com/office/drawing/2014/main" val="10004"/>
                  </a:ext>
                </a:extLst>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5 – Revision, finalization and</a:t>
                      </a:r>
                    </a:p>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translation of Handbook contents</a:t>
                      </a:r>
                    </a:p>
                  </a:txBody>
                  <a:tcPr marL="68580" marR="68580" marT="0" marB="0"/>
                </a:tc>
                <a:tc>
                  <a:txBody>
                    <a:bodyPr/>
                    <a:lstStyle/>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Peer Review of the contents of the handbook</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Final version of the contents of the handbook</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the handbook in the 4 partner languages</a:t>
                      </a:r>
                      <a:endParaRPr lang="en-US" sz="1100" dirty="0">
                        <a:effectLst/>
                        <a:latin typeface="Nunito" pitchFamily="2" charset="0"/>
                        <a:ea typeface="Calibri"/>
                        <a:cs typeface="Times New Roman"/>
                      </a:endParaRPr>
                    </a:p>
                  </a:txBody>
                  <a:tcPr marL="68580" marR="68580" marT="0" marB="0"/>
                </a:tc>
                <a:extLst>
                  <a:ext uri="{0D108BD9-81ED-4DB2-BD59-A6C34878D82A}">
                    <a16:rowId xmlns="" xmlns:a16="http://schemas.microsoft.com/office/drawing/2014/main" val="10005"/>
                  </a:ext>
                </a:extLst>
              </a:tr>
              <a:tr h="370840">
                <a:tc>
                  <a:txBody>
                    <a:bodyPr/>
                    <a:lstStyle/>
                    <a:p>
                      <a:pPr algn="just">
                        <a:lnSpc>
                          <a:spcPct val="115000"/>
                        </a:lnSpc>
                        <a:spcAft>
                          <a:spcPts val="0"/>
                        </a:spcAft>
                      </a:pPr>
                      <a:r>
                        <a:rPr lang="en-US" sz="1100" b="0" i="0" u="none" strike="noStrike" cap="none" dirty="0">
                          <a:solidFill>
                            <a:schemeClr val="tx1"/>
                          </a:solidFill>
                          <a:effectLst/>
                          <a:latin typeface="Nunito" pitchFamily="2" charset="0"/>
                          <a:ea typeface="Calibri"/>
                          <a:cs typeface="Hind" panose="020B0604020202020204" charset="0"/>
                          <a:sym typeface="Arial"/>
                        </a:rPr>
                        <a:t>6 – Testing activities and evaluation and validation of the consistency of the contents</a:t>
                      </a:r>
                    </a:p>
                  </a:txBody>
                  <a:tcPr marL="68580" marR="68580" marT="0" marB="0"/>
                </a:tc>
                <a:tc>
                  <a:txBody>
                    <a:bodyPr/>
                    <a:lstStyle/>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Testing of the handbook with 20 childhood educators and kindergarten teachers per country (40 for Portugal)</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4 national evaluation reports</a:t>
                      </a:r>
                      <a:endParaRPr lang="en-US" sz="1100" dirty="0">
                        <a:effectLst/>
                        <a:latin typeface="Nunito" pitchFamily="2" charset="0"/>
                        <a:ea typeface="Calibri"/>
                        <a:cs typeface="Times New Roman"/>
                      </a:endParaRPr>
                    </a:p>
                    <a:p>
                      <a:pPr marL="342900" lvl="0" indent="-342900">
                        <a:lnSpc>
                          <a:spcPct val="115000"/>
                        </a:lnSpc>
                        <a:spcAft>
                          <a:spcPts val="0"/>
                        </a:spcAft>
                        <a:buFont typeface="Symbol"/>
                        <a:buChar char=""/>
                      </a:pPr>
                      <a:r>
                        <a:rPr lang="en-US" sz="900" dirty="0">
                          <a:effectLst/>
                          <a:latin typeface="Nunito" pitchFamily="2" charset="0"/>
                          <a:ea typeface="Calibri"/>
                          <a:cs typeface="Times New Roman"/>
                        </a:rPr>
                        <a:t>Availability of 1 transnational evaluation report</a:t>
                      </a:r>
                      <a:endParaRPr lang="en-US" sz="1100" dirty="0">
                        <a:effectLst/>
                        <a:latin typeface="Nunito" pitchFamily="2" charset="0"/>
                        <a:ea typeface="Calibri"/>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
        <p:nvSpPr>
          <p:cNvPr id="8" name="Google Shape;105;p17"/>
          <p:cNvSpPr txBox="1">
            <a:spLocks/>
          </p:cNvSpPr>
          <p:nvPr/>
        </p:nvSpPr>
        <p:spPr>
          <a:xfrm>
            <a:off x="251520" y="-20538"/>
            <a:ext cx="6902100" cy="460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latin typeface="Nunito" pitchFamily="2" charset="0"/>
                <a:ea typeface="Times New Roman"/>
                <a:cs typeface="Calibri"/>
              </a:rPr>
              <a:t>WP2 - Handbook for Children Documentation and Assessment</a:t>
            </a:r>
          </a:p>
        </p:txBody>
      </p:sp>
    </p:spTree>
    <p:extLst>
      <p:ext uri="{BB962C8B-B14F-4D97-AF65-F5344CB8AC3E}">
        <p14:creationId xmlns:p14="http://schemas.microsoft.com/office/powerpoint/2010/main" val="3911679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6419</TotalTime>
  <Words>6006</Words>
  <Application>Microsoft Office PowerPoint</Application>
  <PresentationFormat>On-screen Show (16:9)</PresentationFormat>
  <Paragraphs>1019</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Ely template</vt:lpstr>
      <vt:lpstr>EYDP  Early Years Digital Portfolio</vt:lpstr>
      <vt:lpstr>PowerPoint Presentation</vt:lpstr>
      <vt:lpstr>Context</vt:lpstr>
      <vt:lpstr>Objectives</vt:lpstr>
      <vt:lpstr>Target Groups</vt:lpstr>
      <vt:lpstr>Results</vt:lpstr>
      <vt:lpstr>PowerPoint Presentation</vt:lpstr>
      <vt:lpstr>WP2 - Handbook for Children Documentation and Assessment</vt:lpstr>
      <vt:lpstr>PowerPoint Presentation</vt:lpstr>
      <vt:lpstr>1 – Planning of the activities</vt:lpstr>
      <vt:lpstr>1 – Planning of the activities</vt:lpstr>
      <vt:lpstr>2 – Needs analysis</vt:lpstr>
      <vt:lpstr>3 – Creation of Handbook syllabus and structure</vt:lpstr>
      <vt:lpstr>4 – Creation of Chapters contents</vt:lpstr>
      <vt:lpstr>5 - Finalization of the Handbook contents</vt:lpstr>
      <vt:lpstr>6 – Testing activities and evaluation</vt:lpstr>
      <vt:lpstr>PowerPoint Presentation</vt:lpstr>
      <vt:lpstr>PowerPoint Presentation</vt:lpstr>
      <vt:lpstr>PowerPoint Presentation</vt:lpstr>
      <vt:lpstr>PowerPoint Presentation</vt:lpstr>
      <vt:lpstr>WP3 - Online Training Package</vt:lpstr>
      <vt:lpstr>PowerPoint Presentation</vt:lpstr>
      <vt:lpstr>1 – Planning of the activities</vt:lpstr>
      <vt:lpstr>2 – Organisation of the Training activity</vt:lpstr>
      <vt:lpstr>3 – Definition of the online course syllabus and structure</vt:lpstr>
      <vt:lpstr>4 – Creation of modules contents</vt:lpstr>
      <vt:lpstr>5 - Finalization and translation of modules</vt:lpstr>
      <vt:lpstr>6 – Testing activities and evaluation</vt:lpstr>
      <vt:lpstr>PowerPoint Presentation</vt:lpstr>
      <vt:lpstr>PowerPoint Presentation</vt:lpstr>
      <vt:lpstr>PowerPoint Presentation</vt:lpstr>
      <vt:lpstr>PowerPoint Presentation</vt:lpstr>
      <vt:lpstr>PowerPoint Presentation</vt:lpstr>
      <vt:lpstr>WP4 - Digital Portfolio  Management System</vt:lpstr>
      <vt:lpstr>PowerPoint Presentation</vt:lpstr>
      <vt:lpstr>1 – Planning of the activities</vt:lpstr>
      <vt:lpstr>2 – DPMS technical structure</vt:lpstr>
      <vt:lpstr>3 – Creation of the Case studies materials</vt:lpstr>
      <vt:lpstr>4 – Creation and debugging of the DPMS</vt:lpstr>
      <vt:lpstr>5 - Uploading of the case studies on the DPMS</vt:lpstr>
      <vt:lpstr>6 – Testing activities and evaluation</vt:lpstr>
      <vt:lpstr>PowerPoint Presentation</vt:lpstr>
      <vt:lpstr>PowerPoint Presentation</vt:lpstr>
      <vt:lpstr>PowerPoint Presentation</vt:lpstr>
      <vt:lpstr>WP1 – Project Management</vt:lpstr>
      <vt:lpstr>WP1 – Project Management</vt:lpstr>
      <vt:lpstr>WP1 – Project Management</vt:lpstr>
      <vt:lpstr>WP1 – Project Management</vt:lpstr>
      <vt:lpstr>WP1 – Project Management</vt:lpstr>
      <vt:lpstr>WP1 – Project Management</vt:lpstr>
      <vt:lpstr>PowerPoint Presentation</vt:lpstr>
      <vt:lpstr>WP5 – Valorization</vt:lpstr>
      <vt:lpstr>WP5 – Valorization</vt:lpstr>
      <vt:lpstr>PowerPoint Presentation</vt:lpstr>
      <vt:lpstr>WP5 – Valorization</vt:lpstr>
      <vt:lpstr>WP5 – Valorization</vt:lpstr>
      <vt:lpstr>WP5 – Valorization</vt:lpstr>
      <vt:lpstr>WP5 – Valorization</vt:lpstr>
      <vt:lpstr>WP5 – Valorization</vt:lpstr>
      <vt:lpstr>WP5 – Valorization</vt:lpstr>
      <vt:lpstr>WP5 – Valorization</vt:lpstr>
      <vt:lpstr>WP5 – Valorization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EYDP  Early Years Digital Portfolio</dc:title>
  <dc:creator>Lorenzo Martellini</dc:creator>
  <cp:lastModifiedBy>Lorenzo Martellini</cp:lastModifiedBy>
  <cp:revision>165</cp:revision>
  <dcterms:modified xsi:type="dcterms:W3CDTF">2023-09-06T09:11:41Z</dcterms:modified>
</cp:coreProperties>
</file>